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9"/>
  </p:normalViewPr>
  <p:slideViewPr>
    <p:cSldViewPr snapToGrid="0">
      <p:cViewPr varScale="1">
        <p:scale>
          <a:sx n="137" d="100"/>
          <a:sy n="137" d="100"/>
        </p:scale>
        <p:origin x="92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4cb16b5cef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g24cb16b5ce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4ee4c10ff4_0_163: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4ee4c10ff4_0_163:notes"/>
          <p:cNvSpPr txBox="1">
            <a:spLocks noGrp="1"/>
          </p:cNvSpPr>
          <p:nvPr>
            <p:ph type="body" idx="1"/>
          </p:nvPr>
        </p:nvSpPr>
        <p:spPr>
          <a:xfrm>
            <a:off x="685008" y="4025282"/>
            <a:ext cx="5480100" cy="3293400"/>
          </a:xfrm>
          <a:prstGeom prst="rect">
            <a:avLst/>
          </a:prstGeom>
          <a:noFill/>
          <a:ln>
            <a:noFill/>
          </a:ln>
        </p:spPr>
        <p:txBody>
          <a:bodyPr spcFirstLastPara="1" wrap="square" lIns="88900" tIns="44475" rIns="88900" bIns="44475" anchor="t" anchorCtr="0">
            <a:noAutofit/>
          </a:bodyPr>
          <a:lstStyle/>
          <a:p>
            <a:pPr marL="0" lvl="0" indent="0" algn="l" rtl="0">
              <a:spcBef>
                <a:spcPts val="0"/>
              </a:spcBef>
              <a:spcAft>
                <a:spcPts val="0"/>
              </a:spcAft>
              <a:buClr>
                <a:schemeClr val="dk1"/>
              </a:buClr>
              <a:buSzPts val="1100"/>
              <a:buFont typeface="Arial"/>
              <a:buNone/>
            </a:pPr>
            <a:endParaRPr sz="1400" dirty="0"/>
          </a:p>
        </p:txBody>
      </p:sp>
      <p:sp>
        <p:nvSpPr>
          <p:cNvPr id="148" name="Google Shape;148;g24ee4c10ff4_0_163:notes"/>
          <p:cNvSpPr txBox="1">
            <a:spLocks noGrp="1"/>
          </p:cNvSpPr>
          <p:nvPr>
            <p:ph type="sldNum" idx="12"/>
          </p:nvPr>
        </p:nvSpPr>
        <p:spPr>
          <a:xfrm>
            <a:off x="3880129" y="7944559"/>
            <a:ext cx="2968500" cy="419700"/>
          </a:xfrm>
          <a:prstGeom prst="rect">
            <a:avLst/>
          </a:prstGeom>
          <a:noFill/>
          <a:ln>
            <a:noFill/>
          </a:ln>
        </p:spPr>
        <p:txBody>
          <a:bodyPr spcFirstLastPara="1" wrap="square" lIns="88900" tIns="44475" rIns="88900" bIns="444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4ee4c10ff4_0_173: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4ee4c10ff4_0_173:notes"/>
          <p:cNvSpPr txBox="1">
            <a:spLocks noGrp="1"/>
          </p:cNvSpPr>
          <p:nvPr>
            <p:ph type="body" idx="1"/>
          </p:nvPr>
        </p:nvSpPr>
        <p:spPr>
          <a:xfrm>
            <a:off x="685008" y="4025282"/>
            <a:ext cx="5480100" cy="3293400"/>
          </a:xfrm>
          <a:prstGeom prst="rect">
            <a:avLst/>
          </a:prstGeom>
          <a:noFill/>
          <a:ln>
            <a:noFill/>
          </a:ln>
        </p:spPr>
        <p:txBody>
          <a:bodyPr spcFirstLastPara="1" wrap="square" lIns="88900" tIns="44475" rIns="88900" bIns="44475" anchor="t" anchorCtr="0">
            <a:noAutofit/>
          </a:bodyPr>
          <a:lstStyle/>
          <a:p>
            <a:pPr marL="0" lvl="0" indent="0" algn="l" rtl="0">
              <a:spcBef>
                <a:spcPts val="0"/>
              </a:spcBef>
              <a:spcAft>
                <a:spcPts val="0"/>
              </a:spcAft>
              <a:buClr>
                <a:schemeClr val="dk1"/>
              </a:buClr>
              <a:buSzPts val="1100"/>
              <a:buFont typeface="Arial"/>
              <a:buNone/>
            </a:pPr>
            <a:endParaRPr sz="1400" dirty="0"/>
          </a:p>
        </p:txBody>
      </p:sp>
      <p:sp>
        <p:nvSpPr>
          <p:cNvPr id="155" name="Google Shape;155;g24ee4c10ff4_0_173:notes"/>
          <p:cNvSpPr txBox="1">
            <a:spLocks noGrp="1"/>
          </p:cNvSpPr>
          <p:nvPr>
            <p:ph type="sldNum" idx="12"/>
          </p:nvPr>
        </p:nvSpPr>
        <p:spPr>
          <a:xfrm>
            <a:off x="3880129" y="7944559"/>
            <a:ext cx="2968500" cy="419700"/>
          </a:xfrm>
          <a:prstGeom prst="rect">
            <a:avLst/>
          </a:prstGeom>
          <a:noFill/>
          <a:ln>
            <a:noFill/>
          </a:ln>
        </p:spPr>
        <p:txBody>
          <a:bodyPr spcFirstLastPara="1" wrap="square" lIns="88900" tIns="44475" rIns="88900" bIns="444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ee4c10ff4_0_249: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4ee4c10ff4_0_249:notes"/>
          <p:cNvSpPr txBox="1">
            <a:spLocks noGrp="1"/>
          </p:cNvSpPr>
          <p:nvPr>
            <p:ph type="body" idx="1"/>
          </p:nvPr>
        </p:nvSpPr>
        <p:spPr>
          <a:xfrm>
            <a:off x="685008" y="4025282"/>
            <a:ext cx="5480100" cy="3293400"/>
          </a:xfrm>
          <a:prstGeom prst="rect">
            <a:avLst/>
          </a:prstGeom>
          <a:noFill/>
          <a:ln>
            <a:noFill/>
          </a:ln>
        </p:spPr>
        <p:txBody>
          <a:bodyPr spcFirstLastPara="1" wrap="square" lIns="88900" tIns="44475" rIns="88900" bIns="44475" anchor="t" anchorCtr="0">
            <a:noAutofit/>
          </a:bodyPr>
          <a:lstStyle/>
          <a:p>
            <a:pPr marL="0" lvl="0" indent="0" algn="l" rtl="0">
              <a:spcBef>
                <a:spcPts val="0"/>
              </a:spcBef>
              <a:spcAft>
                <a:spcPts val="0"/>
              </a:spcAft>
              <a:buSzPts val="1100"/>
              <a:buNone/>
            </a:pPr>
            <a:endParaRPr sz="1400" dirty="0"/>
          </a:p>
        </p:txBody>
      </p:sp>
      <p:sp>
        <p:nvSpPr>
          <p:cNvPr id="162" name="Google Shape;162;g24ee4c10ff4_0_249:notes"/>
          <p:cNvSpPr txBox="1">
            <a:spLocks noGrp="1"/>
          </p:cNvSpPr>
          <p:nvPr>
            <p:ph type="sldNum" idx="12"/>
          </p:nvPr>
        </p:nvSpPr>
        <p:spPr>
          <a:xfrm>
            <a:off x="3880129" y="7944559"/>
            <a:ext cx="2968500" cy="419700"/>
          </a:xfrm>
          <a:prstGeom prst="rect">
            <a:avLst/>
          </a:prstGeom>
          <a:noFill/>
          <a:ln>
            <a:noFill/>
          </a:ln>
        </p:spPr>
        <p:txBody>
          <a:bodyPr spcFirstLastPara="1" wrap="square" lIns="88900" tIns="44475" rIns="88900" bIns="444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def05c0d2_0_26: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def05c0d2_0_26:notes"/>
          <p:cNvSpPr txBox="1">
            <a:spLocks noGrp="1"/>
          </p:cNvSpPr>
          <p:nvPr>
            <p:ph type="body" idx="1"/>
          </p:nvPr>
        </p:nvSpPr>
        <p:spPr>
          <a:xfrm>
            <a:off x="685008" y="4025282"/>
            <a:ext cx="5480100" cy="3293400"/>
          </a:xfrm>
          <a:prstGeom prst="rect">
            <a:avLst/>
          </a:prstGeom>
          <a:noFill/>
          <a:ln>
            <a:noFill/>
          </a:ln>
        </p:spPr>
        <p:txBody>
          <a:bodyPr spcFirstLastPara="1" wrap="square" lIns="88900" tIns="44475" rIns="88900" bIns="44475" anchor="t" anchorCtr="0">
            <a:noAutofit/>
          </a:bodyPr>
          <a:lstStyle/>
          <a:p>
            <a:pPr marL="0" lvl="0" indent="0" algn="l" rtl="0">
              <a:spcBef>
                <a:spcPts val="0"/>
              </a:spcBef>
              <a:spcAft>
                <a:spcPts val="0"/>
              </a:spcAft>
              <a:buClr>
                <a:schemeClr val="dk1"/>
              </a:buClr>
              <a:buSzPts val="1100"/>
              <a:buFont typeface="Arial"/>
              <a:buNone/>
            </a:pPr>
            <a:endParaRPr sz="1400" dirty="0"/>
          </a:p>
        </p:txBody>
      </p:sp>
      <p:sp>
        <p:nvSpPr>
          <p:cNvPr id="169" name="Google Shape;169;g22def05c0d2_0_26:notes"/>
          <p:cNvSpPr txBox="1">
            <a:spLocks noGrp="1"/>
          </p:cNvSpPr>
          <p:nvPr>
            <p:ph type="sldNum" idx="12"/>
          </p:nvPr>
        </p:nvSpPr>
        <p:spPr>
          <a:xfrm>
            <a:off x="3880129" y="7944559"/>
            <a:ext cx="2968500" cy="419700"/>
          </a:xfrm>
          <a:prstGeom prst="rect">
            <a:avLst/>
          </a:prstGeom>
          <a:noFill/>
          <a:ln>
            <a:noFill/>
          </a:ln>
        </p:spPr>
        <p:txBody>
          <a:bodyPr spcFirstLastPara="1" wrap="square" lIns="88900" tIns="44475" rIns="88900" bIns="444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e036404409_0_16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g1e036404409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e036404409_0_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g1e03640440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31157810a7_0_1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g231157810a7_0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d9d55e9717_0_586: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1d9d55e9717_0_586:notes"/>
          <p:cNvSpPr txBox="1">
            <a:spLocks noGrp="1"/>
          </p:cNvSpPr>
          <p:nvPr>
            <p:ph type="body" idx="1"/>
          </p:nvPr>
        </p:nvSpPr>
        <p:spPr>
          <a:xfrm>
            <a:off x="685008" y="4025282"/>
            <a:ext cx="5480100" cy="3293400"/>
          </a:xfrm>
          <a:prstGeom prst="rect">
            <a:avLst/>
          </a:prstGeom>
          <a:noFill/>
          <a:ln>
            <a:noFill/>
          </a:ln>
        </p:spPr>
        <p:txBody>
          <a:bodyPr spcFirstLastPara="1" wrap="square" lIns="88750" tIns="44375" rIns="88750" bIns="44375" anchor="t" anchorCtr="0">
            <a:noAutofit/>
          </a:bodyPr>
          <a:lstStyle/>
          <a:p>
            <a:pPr marL="0" lvl="0" indent="0" algn="l" rtl="0">
              <a:lnSpc>
                <a:spcPct val="100000"/>
              </a:lnSpc>
              <a:spcBef>
                <a:spcPts val="0"/>
              </a:spcBef>
              <a:spcAft>
                <a:spcPts val="0"/>
              </a:spcAft>
              <a:buSzPts val="1100"/>
              <a:buNone/>
            </a:pPr>
            <a:endParaRPr dirty="0"/>
          </a:p>
        </p:txBody>
      </p:sp>
      <p:sp>
        <p:nvSpPr>
          <p:cNvPr id="90" name="Google Shape;90;g1d9d55e9717_0_586:notes"/>
          <p:cNvSpPr txBox="1">
            <a:spLocks noGrp="1"/>
          </p:cNvSpPr>
          <p:nvPr>
            <p:ph type="sldNum" idx="12"/>
          </p:nvPr>
        </p:nvSpPr>
        <p:spPr>
          <a:xfrm>
            <a:off x="3880129" y="7944559"/>
            <a:ext cx="2968500" cy="419700"/>
          </a:xfrm>
          <a:prstGeom prst="rect">
            <a:avLst/>
          </a:prstGeom>
          <a:noFill/>
          <a:ln>
            <a:noFill/>
          </a:ln>
        </p:spPr>
        <p:txBody>
          <a:bodyPr spcFirstLastPara="1" wrap="square" lIns="88750" tIns="44375" rIns="88750" bIns="443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e036404409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g1e036404409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4ee4c10ff4_0_259: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24ee4c10ff4_0_259:notes"/>
          <p:cNvSpPr txBox="1">
            <a:spLocks noGrp="1"/>
          </p:cNvSpPr>
          <p:nvPr>
            <p:ph type="body" idx="1"/>
          </p:nvPr>
        </p:nvSpPr>
        <p:spPr>
          <a:xfrm>
            <a:off x="685008" y="4025282"/>
            <a:ext cx="5480100" cy="3293400"/>
          </a:xfrm>
          <a:prstGeom prst="rect">
            <a:avLst/>
          </a:prstGeom>
          <a:noFill/>
          <a:ln>
            <a:noFill/>
          </a:ln>
        </p:spPr>
        <p:txBody>
          <a:bodyPr spcFirstLastPara="1" wrap="square" lIns="88750" tIns="44375" rIns="88750" bIns="44375" anchor="t" anchorCtr="0">
            <a:noAutofit/>
          </a:bodyPr>
          <a:lstStyle/>
          <a:p>
            <a:pPr marL="0" lvl="0" indent="0" algn="l" rtl="0">
              <a:lnSpc>
                <a:spcPct val="100000"/>
              </a:lnSpc>
              <a:spcBef>
                <a:spcPts val="0"/>
              </a:spcBef>
              <a:spcAft>
                <a:spcPts val="0"/>
              </a:spcAft>
              <a:buSzPts val="1100"/>
              <a:buNone/>
            </a:pPr>
            <a:endParaRPr dirty="0"/>
          </a:p>
        </p:txBody>
      </p:sp>
      <p:sp>
        <p:nvSpPr>
          <p:cNvPr id="102" name="Google Shape;102;g24ee4c10ff4_0_259:notes"/>
          <p:cNvSpPr txBox="1">
            <a:spLocks noGrp="1"/>
          </p:cNvSpPr>
          <p:nvPr>
            <p:ph type="sldNum" idx="12"/>
          </p:nvPr>
        </p:nvSpPr>
        <p:spPr>
          <a:xfrm>
            <a:off x="3880129" y="7944559"/>
            <a:ext cx="2968500" cy="419700"/>
          </a:xfrm>
          <a:prstGeom prst="rect">
            <a:avLst/>
          </a:prstGeom>
          <a:noFill/>
          <a:ln>
            <a:noFill/>
          </a:ln>
        </p:spPr>
        <p:txBody>
          <a:bodyPr spcFirstLastPara="1" wrap="square" lIns="88750" tIns="44375" rIns="88750" bIns="443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e036404409_0_15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g1e036404409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4ee4c10ff4_0_4: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4ee4c10ff4_0_4:notes"/>
          <p:cNvSpPr txBox="1">
            <a:spLocks noGrp="1"/>
          </p:cNvSpPr>
          <p:nvPr>
            <p:ph type="body" idx="1"/>
          </p:nvPr>
        </p:nvSpPr>
        <p:spPr>
          <a:xfrm>
            <a:off x="685008" y="4025282"/>
            <a:ext cx="5480100" cy="3293400"/>
          </a:xfrm>
          <a:prstGeom prst="rect">
            <a:avLst/>
          </a:prstGeom>
          <a:noFill/>
          <a:ln>
            <a:noFill/>
          </a:ln>
        </p:spPr>
        <p:txBody>
          <a:bodyPr spcFirstLastPara="1" wrap="square" lIns="88900" tIns="44475" rIns="88900" bIns="44475" anchor="t" anchorCtr="0">
            <a:noAutofit/>
          </a:bodyPr>
          <a:lstStyle/>
          <a:p>
            <a:pPr marL="0" lvl="0" indent="0" algn="l" rtl="0">
              <a:lnSpc>
                <a:spcPct val="100000"/>
              </a:lnSpc>
              <a:spcBef>
                <a:spcPts val="0"/>
              </a:spcBef>
              <a:spcAft>
                <a:spcPts val="0"/>
              </a:spcAft>
              <a:buSzPts val="1100"/>
              <a:buNone/>
            </a:pPr>
            <a:endParaRPr sz="1400" dirty="0"/>
          </a:p>
        </p:txBody>
      </p:sp>
      <p:sp>
        <p:nvSpPr>
          <p:cNvPr id="127" name="Google Shape;127;g24ee4c10ff4_0_4:notes"/>
          <p:cNvSpPr txBox="1">
            <a:spLocks noGrp="1"/>
          </p:cNvSpPr>
          <p:nvPr>
            <p:ph type="sldNum" idx="12"/>
          </p:nvPr>
        </p:nvSpPr>
        <p:spPr>
          <a:xfrm>
            <a:off x="3880129" y="7944559"/>
            <a:ext cx="2968500" cy="419700"/>
          </a:xfrm>
          <a:prstGeom prst="rect">
            <a:avLst/>
          </a:prstGeom>
          <a:noFill/>
          <a:ln>
            <a:noFill/>
          </a:ln>
        </p:spPr>
        <p:txBody>
          <a:bodyPr spcFirstLastPara="1" wrap="square" lIns="88900" tIns="44475" rIns="88900" bIns="444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5033463557_0_0: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25033463557_0_0:notes"/>
          <p:cNvSpPr txBox="1">
            <a:spLocks noGrp="1"/>
          </p:cNvSpPr>
          <p:nvPr>
            <p:ph type="body" idx="1"/>
          </p:nvPr>
        </p:nvSpPr>
        <p:spPr>
          <a:xfrm>
            <a:off x="685008" y="4025282"/>
            <a:ext cx="5480100" cy="3293400"/>
          </a:xfrm>
          <a:prstGeom prst="rect">
            <a:avLst/>
          </a:prstGeom>
          <a:noFill/>
          <a:ln>
            <a:noFill/>
          </a:ln>
        </p:spPr>
        <p:txBody>
          <a:bodyPr spcFirstLastPara="1" wrap="square" lIns="88900" tIns="44475" rIns="88900" bIns="44475" anchor="t" anchorCtr="0">
            <a:noAutofit/>
          </a:bodyPr>
          <a:lstStyle/>
          <a:p>
            <a:pPr marL="0" lvl="0" indent="0" algn="l" rtl="0">
              <a:lnSpc>
                <a:spcPct val="100000"/>
              </a:lnSpc>
              <a:spcBef>
                <a:spcPts val="0"/>
              </a:spcBef>
              <a:spcAft>
                <a:spcPts val="0"/>
              </a:spcAft>
              <a:buSzPts val="1100"/>
              <a:buNone/>
            </a:pPr>
            <a:endParaRPr sz="1400" dirty="0"/>
          </a:p>
        </p:txBody>
      </p:sp>
      <p:sp>
        <p:nvSpPr>
          <p:cNvPr id="134" name="Google Shape;134;g25033463557_0_0:notes"/>
          <p:cNvSpPr txBox="1">
            <a:spLocks noGrp="1"/>
          </p:cNvSpPr>
          <p:nvPr>
            <p:ph type="sldNum" idx="12"/>
          </p:nvPr>
        </p:nvSpPr>
        <p:spPr>
          <a:xfrm>
            <a:off x="3880129" y="7944559"/>
            <a:ext cx="2968500" cy="419700"/>
          </a:xfrm>
          <a:prstGeom prst="rect">
            <a:avLst/>
          </a:prstGeom>
          <a:noFill/>
          <a:ln>
            <a:noFill/>
          </a:ln>
        </p:spPr>
        <p:txBody>
          <a:bodyPr spcFirstLastPara="1" wrap="square" lIns="88900" tIns="44475" rIns="88900" bIns="444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4ee4c10ff4_0_86: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24ee4c10ff4_0_86:notes"/>
          <p:cNvSpPr txBox="1">
            <a:spLocks noGrp="1"/>
          </p:cNvSpPr>
          <p:nvPr>
            <p:ph type="body" idx="1"/>
          </p:nvPr>
        </p:nvSpPr>
        <p:spPr>
          <a:xfrm>
            <a:off x="685008" y="4025282"/>
            <a:ext cx="5480100" cy="3293400"/>
          </a:xfrm>
          <a:prstGeom prst="rect">
            <a:avLst/>
          </a:prstGeom>
          <a:noFill/>
          <a:ln>
            <a:noFill/>
          </a:ln>
        </p:spPr>
        <p:txBody>
          <a:bodyPr spcFirstLastPara="1" wrap="square" lIns="88900" tIns="44475" rIns="88900" bIns="44475" anchor="t" anchorCtr="0">
            <a:noAutofit/>
          </a:bodyPr>
          <a:lstStyle/>
          <a:p>
            <a:pPr marL="0" lvl="0" indent="0" algn="l" rtl="0">
              <a:lnSpc>
                <a:spcPct val="100000"/>
              </a:lnSpc>
              <a:spcBef>
                <a:spcPts val="0"/>
              </a:spcBef>
              <a:spcAft>
                <a:spcPts val="0"/>
              </a:spcAft>
              <a:buSzPts val="1100"/>
              <a:buNone/>
            </a:pPr>
            <a:endParaRPr sz="1400" dirty="0"/>
          </a:p>
        </p:txBody>
      </p:sp>
      <p:sp>
        <p:nvSpPr>
          <p:cNvPr id="141" name="Google Shape;141;g24ee4c10ff4_0_86:notes"/>
          <p:cNvSpPr txBox="1">
            <a:spLocks noGrp="1"/>
          </p:cNvSpPr>
          <p:nvPr>
            <p:ph type="sldNum" idx="12"/>
          </p:nvPr>
        </p:nvSpPr>
        <p:spPr>
          <a:xfrm>
            <a:off x="3880129" y="7944559"/>
            <a:ext cx="2968500" cy="419700"/>
          </a:xfrm>
          <a:prstGeom prst="rect">
            <a:avLst/>
          </a:prstGeom>
          <a:noFill/>
          <a:ln>
            <a:noFill/>
          </a:ln>
        </p:spPr>
        <p:txBody>
          <a:bodyPr spcFirstLastPara="1" wrap="square" lIns="88900" tIns="44475" rIns="88900" bIns="444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 name="Google Shape;14;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 name="Google Shape;72;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 name="Google Shape;20;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6" name="Google Shape;26;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Google Shape;32;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 name="Google Shape;39;p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1" name="Google Shape;41;p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Google Shape;42;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8"/>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2" name="Google Shape;52;p8"/>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3" name="Google Shape;53;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9"/>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0" name="Google Shape;60;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1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vendor-list.consensu.org/v3/vendor-list.js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docs.google.com/document/d/1Xvw-PGptZYxRwLosgaEtlXwHh5vzBdgLGk_hwWGYo_U/edit#heading=h.hxd0seonalww"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docs.google.com/document/d/1Xvw-PGptZYxRwLosgaEtlXwHh5vzBdgLGk_hwWGYo_U/edit#heading=h.ivk8gfivh4wy" TargetMode="External"/><Relationship Id="rId5" Type="http://schemas.openxmlformats.org/officeDocument/2006/relationships/hyperlink" Target="https://docs.google.com/document/d/1Xvw-PGptZYxRwLosgaEtlXwHh5vzBdgLGk_hwWGYo_U/edit#heading=h.e8jy2ylxj9pl" TargetMode="External"/><Relationship Id="rId4" Type="http://schemas.openxmlformats.org/officeDocument/2006/relationships/hyperlink" Target="https://docs.google.com/document/d/1Xvw-PGptZYxRwLosgaEtlXwHh5vzBdgLGk_hwWGYo_U/edit#heading=h.76jz6gm7t0l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pic>
        <p:nvPicPr>
          <p:cNvPr id="79" name="Google Shape;79;p12"/>
          <p:cNvPicPr preferRelativeResize="0"/>
          <p:nvPr/>
        </p:nvPicPr>
        <p:blipFill>
          <a:blip r:embed="rId4">
            <a:alphaModFix/>
          </a:blip>
          <a:stretch>
            <a:fillRect/>
          </a:stretch>
        </p:blipFill>
        <p:spPr>
          <a:xfrm>
            <a:off x="0" y="3502475"/>
            <a:ext cx="9144000" cy="1641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21"/>
          <p:cNvSpPr txBox="1"/>
          <p:nvPr/>
        </p:nvSpPr>
        <p:spPr>
          <a:xfrm>
            <a:off x="278097" y="164175"/>
            <a:ext cx="8551500" cy="3636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900"/>
              <a:buFont typeface="Arial"/>
              <a:buNone/>
            </a:pPr>
            <a:r>
              <a:rPr lang="fr-FR" sz="2300" b="1">
                <a:solidFill>
                  <a:srgbClr val="8240FF"/>
                </a:solidFill>
                <a:latin typeface="Open Sans"/>
                <a:ea typeface="Open Sans"/>
                <a:cs typeface="Open Sans"/>
                <a:sym typeface="Open Sans"/>
              </a:rPr>
              <a:t>4. Standardisation of new information about Vendors</a:t>
            </a:r>
            <a:endParaRPr sz="2300" b="1" i="0" u="none" strike="noStrike" cap="none">
              <a:solidFill>
                <a:srgbClr val="8240FF"/>
              </a:solidFill>
              <a:latin typeface="Open Sans"/>
              <a:ea typeface="Open Sans"/>
              <a:cs typeface="Open Sans"/>
              <a:sym typeface="Open Sans"/>
            </a:endParaRPr>
          </a:p>
        </p:txBody>
      </p:sp>
      <p:sp>
        <p:nvSpPr>
          <p:cNvPr id="151" name="Google Shape;151;p21"/>
          <p:cNvSpPr txBox="1"/>
          <p:nvPr/>
        </p:nvSpPr>
        <p:spPr>
          <a:xfrm>
            <a:off x="278100" y="838900"/>
            <a:ext cx="8551500" cy="3555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FR" sz="1200">
                <a:solidFill>
                  <a:schemeClr val="dk1"/>
                </a:solidFill>
                <a:latin typeface="Open Sans"/>
                <a:ea typeface="Open Sans"/>
                <a:cs typeface="Open Sans"/>
                <a:sym typeface="Open Sans"/>
              </a:rPr>
              <a:t>Vendors will be required to submit new information about their data processing operations so that it can be in turn disclosed by CMPs on the </a:t>
            </a:r>
            <a:r>
              <a:rPr lang="fr-FR" sz="1200" b="1">
                <a:solidFill>
                  <a:schemeClr val="dk1"/>
                </a:solidFill>
                <a:latin typeface="Open Sans"/>
                <a:ea typeface="Open Sans"/>
                <a:cs typeface="Open Sans"/>
                <a:sym typeface="Open Sans"/>
              </a:rPr>
              <a:t>secondary layers </a:t>
            </a:r>
            <a:r>
              <a:rPr lang="fr-FR" sz="1200">
                <a:solidFill>
                  <a:schemeClr val="dk1"/>
                </a:solidFill>
                <a:latin typeface="Open Sans"/>
                <a:ea typeface="Open Sans"/>
                <a:cs typeface="Open Sans"/>
                <a:sym typeface="Open Sans"/>
              </a:rPr>
              <a:t>of their UIs</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Categories of data</a:t>
            </a: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Retention period on a per-purpose basis</a:t>
            </a: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Link to an explanation of their Legitimate Interest(s) at stake</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TCF v2.2 enables Vendors to declare URLs to their privacy policies and legitimate interest(s) at stake explanation on a </a:t>
            </a:r>
            <a:r>
              <a:rPr lang="fr-FR" sz="1200" u="sng">
                <a:solidFill>
                  <a:schemeClr val="dk1"/>
                </a:solidFill>
                <a:latin typeface="Open Sans"/>
                <a:ea typeface="Open Sans"/>
                <a:cs typeface="Open Sans"/>
                <a:sym typeface="Open Sans"/>
              </a:rPr>
              <a:t>per-language basis</a:t>
            </a:r>
            <a:r>
              <a:rPr lang="fr-FR"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 Publishers can check with their CMPs how they intend to build these additional disclosures.</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 Publishers can ask their CMPs to provide their users’ with link(s) to Vendors’ privacy documentation in the language of their services, and may choose not to work with Vendors that do not maintain privacy documentations in the language of their users. </a:t>
            </a:r>
            <a:endParaRPr sz="1200">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22"/>
          <p:cNvSpPr txBox="1"/>
          <p:nvPr/>
        </p:nvSpPr>
        <p:spPr>
          <a:xfrm>
            <a:off x="278097" y="164175"/>
            <a:ext cx="8551500" cy="3636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fr-FR" sz="2300" b="1">
                <a:solidFill>
                  <a:srgbClr val="8240FF"/>
                </a:solidFill>
                <a:highlight>
                  <a:schemeClr val="lt1"/>
                </a:highlight>
                <a:latin typeface="Open Sans"/>
                <a:ea typeface="Open Sans"/>
                <a:cs typeface="Open Sans"/>
                <a:sym typeface="Open Sans"/>
              </a:rPr>
              <a:t>5. Disclosure of the number of Vendors</a:t>
            </a:r>
            <a:r>
              <a:rPr lang="fr-FR" sz="2300" b="1">
                <a:solidFill>
                  <a:srgbClr val="8240FF"/>
                </a:solidFill>
                <a:latin typeface="Open Sans"/>
                <a:ea typeface="Open Sans"/>
                <a:cs typeface="Open Sans"/>
                <a:sym typeface="Open Sans"/>
              </a:rPr>
              <a:t> </a:t>
            </a:r>
            <a:endParaRPr sz="2300" b="1" i="0" u="none" strike="noStrike" cap="none">
              <a:solidFill>
                <a:srgbClr val="8240FF"/>
              </a:solidFill>
              <a:latin typeface="Open Sans"/>
              <a:ea typeface="Open Sans"/>
              <a:cs typeface="Open Sans"/>
              <a:sym typeface="Open Sans"/>
            </a:endParaRPr>
          </a:p>
        </p:txBody>
      </p:sp>
      <p:sp>
        <p:nvSpPr>
          <p:cNvPr id="158" name="Google Shape;158;p22"/>
          <p:cNvSpPr txBox="1"/>
          <p:nvPr/>
        </p:nvSpPr>
        <p:spPr>
          <a:xfrm>
            <a:off x="278100" y="838900"/>
            <a:ext cx="8484600" cy="3287700"/>
          </a:xfrm>
          <a:prstGeom prst="rect">
            <a:avLst/>
          </a:prstGeom>
          <a:noFill/>
          <a:ln>
            <a:noFill/>
          </a:ln>
        </p:spPr>
        <p:txBody>
          <a:bodyPr spcFirstLastPara="1" wrap="square" lIns="91425" tIns="91425" rIns="91425" bIns="91425" anchor="t" anchorCtr="0">
            <a:spAutoFit/>
          </a:bodyPr>
          <a:lstStyle/>
          <a:p>
            <a:pPr marL="457200" marR="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CMPs will be required to</a:t>
            </a:r>
            <a:r>
              <a:rPr lang="fr-FR" sz="1200">
                <a:solidFill>
                  <a:schemeClr val="dk1"/>
                </a:solidFill>
                <a:highlight>
                  <a:srgbClr val="FFFFFF"/>
                </a:highlight>
                <a:latin typeface="Open Sans"/>
                <a:ea typeface="Open Sans"/>
                <a:cs typeface="Open Sans"/>
                <a:sym typeface="Open Sans"/>
              </a:rPr>
              <a:t> disclose in the </a:t>
            </a:r>
            <a:r>
              <a:rPr lang="fr-FR" sz="1200" b="1" u="sng">
                <a:solidFill>
                  <a:schemeClr val="dk1"/>
                </a:solidFill>
                <a:highlight>
                  <a:srgbClr val="FFFFFF"/>
                </a:highlight>
                <a:latin typeface="Open Sans"/>
                <a:ea typeface="Open Sans"/>
                <a:cs typeface="Open Sans"/>
                <a:sym typeface="Open Sans"/>
              </a:rPr>
              <a:t>initial layer</a:t>
            </a:r>
            <a:r>
              <a:rPr lang="fr-FR" sz="1200">
                <a:solidFill>
                  <a:schemeClr val="dk1"/>
                </a:solidFill>
                <a:highlight>
                  <a:srgbClr val="FFFFFF"/>
                </a:highlight>
                <a:latin typeface="Open Sans"/>
                <a:ea typeface="Open Sans"/>
                <a:cs typeface="Open Sans"/>
                <a:sym typeface="Open Sans"/>
              </a:rPr>
              <a:t> of the UI the number of third party Vendors that are seeking consent or pursuing data processing purposes on the basis of their legitimate interest(s).</a:t>
            </a:r>
            <a:endParaRPr sz="1200">
              <a:solidFill>
                <a:schemeClr val="dk1"/>
              </a:solidFill>
              <a:highlight>
                <a:srgbClr val="FFFFFF"/>
              </a:highlight>
              <a:latin typeface="Open Sans"/>
              <a:ea typeface="Open Sans"/>
              <a:cs typeface="Open Sans"/>
              <a:sym typeface="Open Sans"/>
            </a:endParaRPr>
          </a:p>
          <a:p>
            <a:pPr marL="0" marR="0" lvl="0" indent="0" algn="just" rtl="0">
              <a:lnSpc>
                <a:spcPct val="115000"/>
              </a:lnSpc>
              <a:spcBef>
                <a:spcPts val="0"/>
              </a:spcBef>
              <a:spcAft>
                <a:spcPts val="0"/>
              </a:spcAft>
              <a:buNone/>
            </a:pPr>
            <a:endParaRPr sz="1200">
              <a:solidFill>
                <a:schemeClr val="dk1"/>
              </a:solidFill>
              <a:highlight>
                <a:srgbClr val="FFFFFF"/>
              </a:highlight>
              <a:latin typeface="Open Sans"/>
              <a:ea typeface="Open Sans"/>
              <a:cs typeface="Open Sans"/>
              <a:sym typeface="Open Sans"/>
            </a:endParaRPr>
          </a:p>
          <a:p>
            <a:pPr marL="0" lvl="0" indent="0" algn="just" rtl="0">
              <a:lnSpc>
                <a:spcPct val="115000"/>
              </a:lnSpc>
              <a:spcBef>
                <a:spcPts val="0"/>
              </a:spcBef>
              <a:spcAft>
                <a:spcPts val="0"/>
              </a:spcAft>
              <a:buClr>
                <a:schemeClr val="dk1"/>
              </a:buClr>
              <a:buSzPts val="1100"/>
              <a:buFont typeface="Arial"/>
              <a:buNone/>
            </a:pPr>
            <a:r>
              <a:rPr lang="fr-FR" sz="1200">
                <a:solidFill>
                  <a:schemeClr val="dk1"/>
                </a:solidFill>
                <a:latin typeface="Open Sans"/>
                <a:ea typeface="Open Sans"/>
                <a:cs typeface="Open Sans"/>
                <a:sym typeface="Open Sans"/>
              </a:rPr>
              <a:t>e.g. “</a:t>
            </a:r>
            <a:r>
              <a:rPr lang="fr-FR" sz="1200" i="1">
                <a:solidFill>
                  <a:schemeClr val="dk1"/>
                </a:solidFill>
                <a:latin typeface="Open Sans"/>
                <a:ea typeface="Open Sans"/>
                <a:cs typeface="Open Sans"/>
                <a:sym typeface="Open Sans"/>
              </a:rPr>
              <a:t>We and our </a:t>
            </a:r>
            <a:r>
              <a:rPr lang="fr-FR" sz="1200" i="1" u="sng">
                <a:solidFill>
                  <a:srgbClr val="1155CC"/>
                </a:solidFill>
                <a:latin typeface="Open Sans"/>
                <a:ea typeface="Open Sans"/>
                <a:cs typeface="Open Sans"/>
                <a:sym typeface="Open Sans"/>
              </a:rPr>
              <a:t>[number] partners</a:t>
            </a:r>
            <a:r>
              <a:rPr lang="fr-FR" sz="1200" i="1">
                <a:solidFill>
                  <a:schemeClr val="dk1"/>
                </a:solidFill>
                <a:latin typeface="Open Sans"/>
                <a:ea typeface="Open Sans"/>
                <a:cs typeface="Open Sans"/>
                <a:sym typeface="Open Sans"/>
              </a:rPr>
              <a:t> store and/or access information on your device for personalised ads and content [...]</a:t>
            </a:r>
            <a:r>
              <a:rPr lang="fr-FR" sz="1200">
                <a:solidFill>
                  <a:schemeClr val="dk1"/>
                </a:solidFill>
                <a:latin typeface="Open Sans"/>
                <a:ea typeface="Open Sans"/>
                <a:cs typeface="Open Sans"/>
                <a:sym typeface="Open Sans"/>
              </a:rPr>
              <a:t>”</a:t>
            </a:r>
            <a:endParaRPr sz="1200" b="1">
              <a:solidFill>
                <a:schemeClr val="dk1"/>
              </a:solidFill>
              <a:highlight>
                <a:srgbClr val="FFFFFF"/>
              </a:highlight>
              <a:latin typeface="Open Sans"/>
              <a:ea typeface="Open Sans"/>
              <a:cs typeface="Open Sans"/>
              <a:sym typeface="Open Sans"/>
            </a:endParaRPr>
          </a:p>
          <a:p>
            <a:pPr marL="457200" marR="0" lvl="0" indent="0" algn="just" rtl="0">
              <a:lnSpc>
                <a:spcPct val="115000"/>
              </a:lnSpc>
              <a:spcBef>
                <a:spcPts val="0"/>
              </a:spcBef>
              <a:spcAft>
                <a:spcPts val="0"/>
              </a:spcAft>
              <a:buNone/>
            </a:pPr>
            <a:endParaRPr sz="1200">
              <a:solidFill>
                <a:schemeClr val="dk1"/>
              </a:solidFill>
              <a:highlight>
                <a:srgbClr val="FFFFFF"/>
              </a:highlight>
              <a:latin typeface="Open Sans"/>
              <a:ea typeface="Open Sans"/>
              <a:cs typeface="Open Sans"/>
              <a:sym typeface="Open Sans"/>
            </a:endParaRPr>
          </a:p>
          <a:p>
            <a:pPr marL="457200" marR="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highlight>
                  <a:srgbClr val="FFFFFF"/>
                </a:highlight>
                <a:latin typeface="Open Sans"/>
                <a:ea typeface="Open Sans"/>
                <a:cs typeface="Open Sans"/>
                <a:sym typeface="Open Sans"/>
              </a:rPr>
              <a:t>The </a:t>
            </a:r>
            <a:r>
              <a:rPr lang="fr-FR" sz="1200" u="sng">
                <a:solidFill>
                  <a:schemeClr val="dk1"/>
                </a:solidFill>
                <a:highlight>
                  <a:srgbClr val="FFFFFF"/>
                </a:highlight>
                <a:latin typeface="Open Sans"/>
                <a:ea typeface="Open Sans"/>
                <a:cs typeface="Open Sans"/>
                <a:sym typeface="Open Sans"/>
              </a:rPr>
              <a:t>secondary layers</a:t>
            </a:r>
            <a:r>
              <a:rPr lang="fr-FR" sz="1200">
                <a:solidFill>
                  <a:schemeClr val="dk1"/>
                </a:solidFill>
                <a:highlight>
                  <a:srgbClr val="FFFFFF"/>
                </a:highlight>
                <a:latin typeface="Open Sans"/>
                <a:ea typeface="Open Sans"/>
                <a:cs typeface="Open Sans"/>
                <a:sym typeface="Open Sans"/>
              </a:rPr>
              <a:t> of the UI</a:t>
            </a:r>
            <a:r>
              <a:rPr lang="fr-FR" sz="1200" b="1">
                <a:solidFill>
                  <a:schemeClr val="dk1"/>
                </a:solidFill>
                <a:highlight>
                  <a:srgbClr val="FFFFFF"/>
                </a:highlight>
                <a:latin typeface="Open Sans"/>
                <a:ea typeface="Open Sans"/>
                <a:cs typeface="Open Sans"/>
                <a:sym typeface="Open Sans"/>
              </a:rPr>
              <a:t> </a:t>
            </a:r>
            <a:r>
              <a:rPr lang="fr-FR" sz="1200">
                <a:solidFill>
                  <a:schemeClr val="dk1"/>
                </a:solidFill>
                <a:highlight>
                  <a:srgbClr val="FFFFFF"/>
                </a:highlight>
                <a:latin typeface="Open Sans"/>
                <a:ea typeface="Open Sans"/>
                <a:cs typeface="Open Sans"/>
                <a:sym typeface="Open Sans"/>
              </a:rPr>
              <a:t>also</a:t>
            </a:r>
            <a:r>
              <a:rPr lang="fr-FR" sz="1200" b="1">
                <a:solidFill>
                  <a:schemeClr val="dk1"/>
                </a:solidFill>
                <a:highlight>
                  <a:srgbClr val="FFFFFF"/>
                </a:highlight>
                <a:latin typeface="Open Sans"/>
                <a:ea typeface="Open Sans"/>
                <a:cs typeface="Open Sans"/>
                <a:sym typeface="Open Sans"/>
              </a:rPr>
              <a:t> </a:t>
            </a:r>
            <a:r>
              <a:rPr lang="fr-FR" sz="1200">
                <a:solidFill>
                  <a:schemeClr val="dk1"/>
                </a:solidFill>
                <a:highlight>
                  <a:srgbClr val="FFFFFF"/>
                </a:highlight>
                <a:latin typeface="Open Sans"/>
                <a:ea typeface="Open Sans"/>
                <a:cs typeface="Open Sans"/>
                <a:sym typeface="Open Sans"/>
              </a:rPr>
              <a:t>have to disclose the number of third party Vendors that are seeking consent or pursuing data processing purposes on the basis of their legitimate interest(s) </a:t>
            </a:r>
            <a:r>
              <a:rPr lang="fr-FR" sz="1200" b="1">
                <a:solidFill>
                  <a:schemeClr val="dk1"/>
                </a:solidFill>
                <a:highlight>
                  <a:srgbClr val="FFFFFF"/>
                </a:highlight>
                <a:latin typeface="Open Sans"/>
                <a:ea typeface="Open Sans"/>
                <a:cs typeface="Open Sans"/>
                <a:sym typeface="Open Sans"/>
              </a:rPr>
              <a:t>for each purpose.</a:t>
            </a:r>
            <a:endParaRPr sz="1200" b="1">
              <a:solidFill>
                <a:schemeClr val="dk1"/>
              </a:solidFill>
              <a:highlight>
                <a:srgbClr val="FFFFFF"/>
              </a:highlight>
              <a:latin typeface="Open Sans"/>
              <a:ea typeface="Open Sans"/>
              <a:cs typeface="Open Sans"/>
              <a:sym typeface="Open Sans"/>
            </a:endParaRPr>
          </a:p>
          <a:p>
            <a:pPr marL="0" marR="0" lvl="0" indent="0" algn="just" rtl="0">
              <a:lnSpc>
                <a:spcPct val="115000"/>
              </a:lnSpc>
              <a:spcBef>
                <a:spcPts val="0"/>
              </a:spcBef>
              <a:spcAft>
                <a:spcPts val="0"/>
              </a:spcAft>
              <a:buNone/>
            </a:pPr>
            <a:endParaRPr sz="1200" b="1">
              <a:solidFill>
                <a:schemeClr val="dk1"/>
              </a:solidFill>
              <a:highlight>
                <a:srgbClr val="FFFFFF"/>
              </a:highlight>
              <a:latin typeface="Open Sans"/>
              <a:ea typeface="Open Sans"/>
              <a:cs typeface="Open Sans"/>
              <a:sym typeface="Open Sans"/>
            </a:endParaRPr>
          </a:p>
          <a:p>
            <a:pPr marL="0" marR="0" lvl="0" indent="0" algn="just" rtl="0">
              <a:lnSpc>
                <a:spcPct val="115000"/>
              </a:lnSpc>
              <a:spcBef>
                <a:spcPts val="0"/>
              </a:spcBef>
              <a:spcAft>
                <a:spcPts val="0"/>
              </a:spcAft>
              <a:buNone/>
            </a:pPr>
            <a:endParaRPr sz="1200" b="1">
              <a:solidFill>
                <a:schemeClr val="dk1"/>
              </a:solidFill>
              <a:highlight>
                <a:srgbClr val="FFFFFF"/>
              </a:highlight>
              <a:latin typeface="Open Sans"/>
              <a:ea typeface="Open Sans"/>
              <a:cs typeface="Open Sans"/>
              <a:sym typeface="Open Sans"/>
            </a:endParaRPr>
          </a:p>
          <a:p>
            <a:pPr marL="0" marR="0" lvl="0" indent="0" algn="just" rtl="0">
              <a:lnSpc>
                <a:spcPct val="115000"/>
              </a:lnSpc>
              <a:spcBef>
                <a:spcPts val="0"/>
              </a:spcBef>
              <a:spcAft>
                <a:spcPts val="0"/>
              </a:spcAft>
              <a:buNone/>
            </a:pPr>
            <a:r>
              <a:rPr lang="fr-FR" sz="1200">
                <a:solidFill>
                  <a:schemeClr val="dk1"/>
                </a:solidFill>
                <a:highlight>
                  <a:srgbClr val="FFFFFF"/>
                </a:highlight>
                <a:latin typeface="Open Sans"/>
                <a:ea typeface="Open Sans"/>
                <a:cs typeface="Open Sans"/>
                <a:sym typeface="Open Sans"/>
              </a:rPr>
              <a:t>-  These numbers should </a:t>
            </a:r>
            <a:r>
              <a:rPr lang="fr-FR" sz="1200" b="1">
                <a:solidFill>
                  <a:schemeClr val="dk1"/>
                </a:solidFill>
                <a:highlight>
                  <a:srgbClr val="FFFFFF"/>
                </a:highlight>
                <a:latin typeface="Open Sans"/>
                <a:ea typeface="Open Sans"/>
                <a:cs typeface="Open Sans"/>
                <a:sym typeface="Open Sans"/>
              </a:rPr>
              <a:t>at minimum </a:t>
            </a:r>
            <a:r>
              <a:rPr lang="fr-FR" sz="1200">
                <a:solidFill>
                  <a:schemeClr val="dk1"/>
                </a:solidFill>
                <a:highlight>
                  <a:srgbClr val="FFFFFF"/>
                </a:highlight>
                <a:latin typeface="Open Sans"/>
                <a:ea typeface="Open Sans"/>
                <a:cs typeface="Open Sans"/>
                <a:sym typeface="Open Sans"/>
              </a:rPr>
              <a:t>represent the number of TCF Vendors for which the publisher establishes transparency &amp; consent, </a:t>
            </a:r>
            <a:r>
              <a:rPr lang="fr-FR" sz="1200" b="1">
                <a:solidFill>
                  <a:schemeClr val="dk1"/>
                </a:solidFill>
                <a:highlight>
                  <a:srgbClr val="FFFFFF"/>
                </a:highlight>
                <a:latin typeface="Open Sans"/>
                <a:ea typeface="Open Sans"/>
                <a:cs typeface="Open Sans"/>
                <a:sym typeface="Open Sans"/>
              </a:rPr>
              <a:t>but may include</a:t>
            </a:r>
            <a:r>
              <a:rPr lang="fr-FR" sz="1200">
                <a:solidFill>
                  <a:schemeClr val="dk1"/>
                </a:solidFill>
                <a:highlight>
                  <a:srgbClr val="FFFFFF"/>
                </a:highlight>
                <a:latin typeface="Open Sans"/>
                <a:ea typeface="Open Sans"/>
                <a:cs typeface="Open Sans"/>
                <a:sym typeface="Open Sans"/>
              </a:rPr>
              <a:t> the number of non-TCF Vendors as well.</a:t>
            </a:r>
            <a:endParaRPr sz="1200">
              <a:solidFill>
                <a:schemeClr val="dk1"/>
              </a:solidFill>
              <a:highlight>
                <a:srgbClr val="FFFFFF"/>
              </a:highlight>
              <a:latin typeface="Open Sans"/>
              <a:ea typeface="Open Sans"/>
              <a:cs typeface="Open Sans"/>
              <a:sym typeface="Open Sans"/>
            </a:endParaRPr>
          </a:p>
          <a:p>
            <a:pPr marL="0" marR="0" lvl="0" indent="0" algn="just" rtl="0">
              <a:lnSpc>
                <a:spcPct val="115000"/>
              </a:lnSpc>
              <a:spcBef>
                <a:spcPts val="0"/>
              </a:spcBef>
              <a:spcAft>
                <a:spcPts val="0"/>
              </a:spcAft>
              <a:buNone/>
            </a:pPr>
            <a:endParaRPr sz="1200">
              <a:solidFill>
                <a:schemeClr val="dk1"/>
              </a:solidFill>
              <a:highlight>
                <a:srgbClr val="FFFFFF"/>
              </a:highlight>
              <a:latin typeface="Open Sans"/>
              <a:ea typeface="Open Sans"/>
              <a:cs typeface="Open Sans"/>
              <a:sym typeface="Open Sans"/>
            </a:endParaRPr>
          </a:p>
          <a:p>
            <a:pPr marL="0" lvl="0" indent="0" algn="l" rtl="0">
              <a:spcBef>
                <a:spcPts val="0"/>
              </a:spcBef>
              <a:spcAft>
                <a:spcPts val="0"/>
              </a:spcAft>
              <a:buNone/>
            </a:pPr>
            <a:r>
              <a:rPr lang="fr-FR" sz="1200">
                <a:solidFill>
                  <a:schemeClr val="dk1"/>
                </a:solidFill>
                <a:highlight>
                  <a:srgbClr val="FFFFFF"/>
                </a:highlight>
                <a:latin typeface="Open Sans"/>
                <a:ea typeface="Open Sans"/>
                <a:cs typeface="Open Sans"/>
                <a:sym typeface="Open Sans"/>
              </a:rPr>
              <a:t>-  In practice, commercial CMPs are encouraged to compute this number automatically for their publishers’ clients when they make a selection of a subset of Vendors</a:t>
            </a:r>
            <a:endParaRPr sz="1200">
              <a:solidFill>
                <a:schemeClr val="dk1"/>
              </a:solidFill>
              <a:highlight>
                <a:srgbClr val="FFFFFF"/>
              </a:highlight>
              <a:latin typeface="Open Sans"/>
              <a:ea typeface="Open Sans"/>
              <a:cs typeface="Open Sans"/>
              <a:sym typeface="Open Sans"/>
            </a:endParaRPr>
          </a:p>
          <a:p>
            <a:pPr marL="0" lvl="0" indent="0" algn="just" rtl="0">
              <a:lnSpc>
                <a:spcPct val="115000"/>
              </a:lnSpc>
              <a:spcBef>
                <a:spcPts val="0"/>
              </a:spcBef>
              <a:spcAft>
                <a:spcPts val="0"/>
              </a:spcAft>
              <a:buNone/>
            </a:pPr>
            <a:endParaRPr sz="1200" b="1">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23"/>
          <p:cNvSpPr txBox="1"/>
          <p:nvPr/>
        </p:nvSpPr>
        <p:spPr>
          <a:xfrm>
            <a:off x="278097" y="164175"/>
            <a:ext cx="8551500" cy="3636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fr-FR" sz="2300" b="1">
                <a:solidFill>
                  <a:srgbClr val="8240FF"/>
                </a:solidFill>
                <a:highlight>
                  <a:schemeClr val="lt1"/>
                </a:highlight>
                <a:latin typeface="Open Sans"/>
                <a:ea typeface="Open Sans"/>
                <a:cs typeface="Open Sans"/>
                <a:sym typeface="Open Sans"/>
              </a:rPr>
              <a:t>6. Publishers’ selection process of Vendors</a:t>
            </a:r>
            <a:endParaRPr sz="2300" b="1" i="0" u="none" strike="noStrike" cap="none">
              <a:solidFill>
                <a:srgbClr val="8240FF"/>
              </a:solidFill>
              <a:latin typeface="Open Sans"/>
              <a:ea typeface="Open Sans"/>
              <a:cs typeface="Open Sans"/>
              <a:sym typeface="Open Sans"/>
            </a:endParaRPr>
          </a:p>
        </p:txBody>
      </p:sp>
      <p:sp>
        <p:nvSpPr>
          <p:cNvPr id="165" name="Google Shape;165;p23"/>
          <p:cNvSpPr txBox="1"/>
          <p:nvPr/>
        </p:nvSpPr>
        <p:spPr>
          <a:xfrm>
            <a:off x="278100" y="762700"/>
            <a:ext cx="8484600" cy="3965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FR" sz="1200">
                <a:solidFill>
                  <a:schemeClr val="dk1"/>
                </a:solidFill>
                <a:latin typeface="Open Sans"/>
                <a:ea typeface="Open Sans"/>
                <a:cs typeface="Open Sans"/>
                <a:sym typeface="Open Sans"/>
              </a:rPr>
              <a:t>Publishers are </a:t>
            </a:r>
            <a:r>
              <a:rPr lang="fr-FR" sz="1200" b="1">
                <a:solidFill>
                  <a:schemeClr val="dk1"/>
                </a:solidFill>
                <a:latin typeface="Open Sans"/>
                <a:ea typeface="Open Sans"/>
                <a:cs typeface="Open Sans"/>
                <a:sym typeface="Open Sans"/>
              </a:rPr>
              <a:t>strongly encouraged</a:t>
            </a:r>
            <a:r>
              <a:rPr lang="fr-FR" sz="1200">
                <a:solidFill>
                  <a:schemeClr val="dk1"/>
                </a:solidFill>
                <a:latin typeface="Open Sans"/>
                <a:ea typeface="Open Sans"/>
                <a:cs typeface="Open Sans"/>
                <a:sym typeface="Open Sans"/>
              </a:rPr>
              <a:t> to put in place a selection process, as to not establish legal bases for an unjustifiably large number of Vendors - according to the nature of their services and their business model (no max number has been defined).</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fr-FR" sz="1200">
                <a:solidFill>
                  <a:schemeClr val="dk1"/>
                </a:solidFill>
                <a:latin typeface="Open Sans"/>
                <a:ea typeface="Open Sans"/>
                <a:cs typeface="Open Sans"/>
                <a:sym typeface="Open Sans"/>
              </a:rPr>
              <a:t>It is up to Publishers to define their selection process, but it can include:</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457200" lvl="0" indent="-298450" algn="just" rtl="0">
              <a:lnSpc>
                <a:spcPct val="115000"/>
              </a:lnSpc>
              <a:spcBef>
                <a:spcPts val="0"/>
              </a:spcBef>
              <a:spcAft>
                <a:spcPts val="0"/>
              </a:spcAft>
              <a:buClr>
                <a:schemeClr val="dk1"/>
              </a:buClr>
              <a:buSzPts val="1100"/>
              <a:buFont typeface="Open Sans"/>
              <a:buAutoNum type="arabicParenR"/>
            </a:pPr>
            <a:r>
              <a:rPr lang="fr-FR" sz="1100">
                <a:solidFill>
                  <a:schemeClr val="dk1"/>
                </a:solidFill>
                <a:latin typeface="Open Sans"/>
                <a:ea typeface="Open Sans"/>
                <a:cs typeface="Open Sans"/>
                <a:sym typeface="Open Sans"/>
              </a:rPr>
              <a:t>Using the additional information provided by Vendors since March 2022 and made available publicly</a:t>
            </a:r>
            <a:endParaRPr sz="1100">
              <a:solidFill>
                <a:schemeClr val="dk1"/>
              </a:solidFill>
              <a:latin typeface="Open Sans"/>
              <a:ea typeface="Open Sans"/>
              <a:cs typeface="Open Sans"/>
              <a:sym typeface="Open Sans"/>
            </a:endParaRPr>
          </a:p>
          <a:p>
            <a:pPr marL="457200" lvl="0" indent="0" algn="just" rtl="0">
              <a:lnSpc>
                <a:spcPct val="115000"/>
              </a:lnSpc>
              <a:spcBef>
                <a:spcPts val="0"/>
              </a:spcBef>
              <a:spcAft>
                <a:spcPts val="0"/>
              </a:spcAft>
              <a:buNone/>
            </a:pPr>
            <a:endParaRPr sz="11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fr-FR" sz="1100" i="1">
                <a:solidFill>
                  <a:schemeClr val="dk1"/>
                </a:solidFill>
                <a:latin typeface="Open Sans"/>
                <a:ea typeface="Open Sans"/>
                <a:cs typeface="Open Sans"/>
                <a:sym typeface="Open Sans"/>
              </a:rPr>
              <a:t>e.g. Publishers may remove Vendors that operate in technical environments and jurisdictions that are not relevant to their online services - and refine their selection based on Vendors’ type of services or Vendors’ transfers outside the EU/EEA</a:t>
            </a:r>
            <a:endParaRPr sz="1100" i="1">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100" i="1">
              <a:solidFill>
                <a:schemeClr val="dk1"/>
              </a:solidFill>
              <a:latin typeface="Open Sans"/>
              <a:ea typeface="Open Sans"/>
              <a:cs typeface="Open Sans"/>
              <a:sym typeface="Open Sans"/>
            </a:endParaRPr>
          </a:p>
          <a:p>
            <a:pPr marL="457200" lvl="0" indent="-298450" algn="just" rtl="0">
              <a:lnSpc>
                <a:spcPct val="115000"/>
              </a:lnSpc>
              <a:spcBef>
                <a:spcPts val="0"/>
              </a:spcBef>
              <a:spcAft>
                <a:spcPts val="0"/>
              </a:spcAft>
              <a:buClr>
                <a:schemeClr val="dk1"/>
              </a:buClr>
              <a:buSzPts val="1100"/>
              <a:buFont typeface="Open Sans"/>
              <a:buAutoNum type="arabicParenR"/>
            </a:pPr>
            <a:r>
              <a:rPr lang="fr-FR" sz="1100">
                <a:solidFill>
                  <a:schemeClr val="dk1"/>
                </a:solidFill>
                <a:latin typeface="Open Sans"/>
                <a:ea typeface="Open Sans"/>
                <a:cs typeface="Open Sans"/>
                <a:sym typeface="Open Sans"/>
              </a:rPr>
              <a:t>Having in place a due diligence process based on compliance requirements</a:t>
            </a:r>
            <a:endParaRPr sz="1100">
              <a:solidFill>
                <a:schemeClr val="dk1"/>
              </a:solidFill>
              <a:latin typeface="Open Sans"/>
              <a:ea typeface="Open Sans"/>
              <a:cs typeface="Open Sans"/>
              <a:sym typeface="Open Sans"/>
            </a:endParaRPr>
          </a:p>
          <a:p>
            <a:pPr marL="457200" lvl="0" indent="0" algn="just" rtl="0">
              <a:lnSpc>
                <a:spcPct val="115000"/>
              </a:lnSpc>
              <a:spcBef>
                <a:spcPts val="0"/>
              </a:spcBef>
              <a:spcAft>
                <a:spcPts val="0"/>
              </a:spcAft>
              <a:buNone/>
            </a:pPr>
            <a:endParaRPr sz="11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Clr>
                <a:schemeClr val="dk1"/>
              </a:buClr>
              <a:buSzPts val="1100"/>
              <a:buFont typeface="Arial"/>
              <a:buNone/>
            </a:pPr>
            <a:r>
              <a:rPr lang="fr-FR" sz="1100" i="1">
                <a:solidFill>
                  <a:schemeClr val="dk1"/>
                </a:solidFill>
                <a:latin typeface="Open Sans"/>
                <a:ea typeface="Open Sans"/>
                <a:cs typeface="Open Sans"/>
                <a:sym typeface="Open Sans"/>
              </a:rPr>
              <a:t>e.g. Publishers may ask additional information from Vendors about the data processing operations they perform using Vendors’ B2B contact details</a:t>
            </a:r>
            <a:endParaRPr sz="1100" i="1">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100">
              <a:solidFill>
                <a:schemeClr val="dk1"/>
              </a:solidFill>
              <a:latin typeface="Open Sans"/>
              <a:ea typeface="Open Sans"/>
              <a:cs typeface="Open Sans"/>
              <a:sym typeface="Open Sans"/>
            </a:endParaRPr>
          </a:p>
          <a:p>
            <a:pPr marL="457200" lvl="0" indent="-298450" algn="just" rtl="0">
              <a:lnSpc>
                <a:spcPct val="115000"/>
              </a:lnSpc>
              <a:spcBef>
                <a:spcPts val="0"/>
              </a:spcBef>
              <a:spcAft>
                <a:spcPts val="0"/>
              </a:spcAft>
              <a:buClr>
                <a:schemeClr val="dk1"/>
              </a:buClr>
              <a:buSzPts val="1100"/>
              <a:buFont typeface="Open Sans"/>
              <a:buAutoNum type="arabicParenR"/>
            </a:pPr>
            <a:r>
              <a:rPr lang="fr-FR" sz="1100">
                <a:solidFill>
                  <a:schemeClr val="dk1"/>
                </a:solidFill>
                <a:latin typeface="Open Sans"/>
                <a:ea typeface="Open Sans"/>
                <a:cs typeface="Open Sans"/>
                <a:sym typeface="Open Sans"/>
              </a:rPr>
              <a:t>Working with their CMPs and Vendor-partners to better understand which Vendors are active on their digital properties</a:t>
            </a:r>
            <a:endParaRPr sz="11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1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fr-FR" sz="1100" i="1">
                <a:solidFill>
                  <a:schemeClr val="dk1"/>
                </a:solidFill>
                <a:latin typeface="Open Sans"/>
                <a:ea typeface="Open Sans"/>
                <a:cs typeface="Open Sans"/>
                <a:sym typeface="Open Sans"/>
              </a:rPr>
              <a:t>Publishers may refine their subset list of Vendors based on their contribution to the selling of their ad inventories</a:t>
            </a:r>
            <a:endParaRPr sz="11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24"/>
          <p:cNvSpPr txBox="1"/>
          <p:nvPr/>
        </p:nvSpPr>
        <p:spPr>
          <a:xfrm>
            <a:off x="278100" y="164175"/>
            <a:ext cx="8419500" cy="10278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900"/>
              <a:buFont typeface="Arial"/>
              <a:buNone/>
            </a:pPr>
            <a:r>
              <a:rPr lang="fr-FR" sz="2300" b="1">
                <a:solidFill>
                  <a:srgbClr val="6D1AFE"/>
                </a:solidFill>
                <a:latin typeface="Open Sans"/>
                <a:ea typeface="Open Sans"/>
                <a:cs typeface="Open Sans"/>
                <a:sym typeface="Open Sans"/>
              </a:rPr>
              <a:t>7. </a:t>
            </a:r>
            <a:r>
              <a:rPr lang="fr-FR" sz="2300" b="1">
                <a:solidFill>
                  <a:srgbClr val="8240FF"/>
                </a:solidFill>
                <a:highlight>
                  <a:schemeClr val="lt1"/>
                </a:highlight>
                <a:latin typeface="Open Sans"/>
                <a:ea typeface="Open Sans"/>
                <a:cs typeface="Open Sans"/>
                <a:sym typeface="Open Sans"/>
              </a:rPr>
              <a:t>Improved policies on withdrawal of consent</a:t>
            </a:r>
            <a:endParaRPr sz="2300" b="1" i="0" u="none" strike="noStrike" cap="none">
              <a:solidFill>
                <a:srgbClr val="6D1AFE"/>
              </a:solidFill>
              <a:latin typeface="Open Sans"/>
              <a:ea typeface="Open Sans"/>
              <a:cs typeface="Open Sans"/>
              <a:sym typeface="Open Sans"/>
            </a:endParaRPr>
          </a:p>
        </p:txBody>
      </p:sp>
      <p:sp>
        <p:nvSpPr>
          <p:cNvPr id="172" name="Google Shape;172;p24"/>
          <p:cNvSpPr txBox="1"/>
          <p:nvPr/>
        </p:nvSpPr>
        <p:spPr>
          <a:xfrm>
            <a:off x="278100" y="823825"/>
            <a:ext cx="8292300" cy="3570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fr-FR" sz="1200">
                <a:solidFill>
                  <a:schemeClr val="dk1"/>
                </a:solidFill>
                <a:highlight>
                  <a:schemeClr val="lt1"/>
                </a:highlight>
                <a:latin typeface="Open Sans"/>
                <a:ea typeface="Open Sans"/>
                <a:cs typeface="Open Sans"/>
                <a:sym typeface="Open Sans"/>
              </a:rPr>
              <a:t>1) Publishers and their CMPs need to ensure that users can re-access the CMP UI easily to manage their choices (e.g. from a floating icon, a footer link available on each webpage, the top-level setting of the app etc.) </a:t>
            </a:r>
            <a:endParaRPr sz="1200">
              <a:solidFill>
                <a:schemeClr val="dk1"/>
              </a:solidFill>
              <a:highlight>
                <a:schemeClr val="lt1"/>
              </a:highlight>
              <a:latin typeface="Open Sans"/>
              <a:ea typeface="Open Sans"/>
              <a:cs typeface="Open Sans"/>
              <a:sym typeface="Open Sans"/>
            </a:endParaRPr>
          </a:p>
          <a:p>
            <a:pPr marL="0" lvl="0" indent="0" algn="just" rtl="0">
              <a:spcBef>
                <a:spcPts val="0"/>
              </a:spcBef>
              <a:spcAft>
                <a:spcPts val="0"/>
              </a:spcAft>
              <a:buClr>
                <a:schemeClr val="dk1"/>
              </a:buClr>
              <a:buSzPts val="1100"/>
              <a:buFont typeface="Arial"/>
              <a:buNone/>
            </a:pPr>
            <a:endParaRPr sz="1200">
              <a:solidFill>
                <a:schemeClr val="dk1"/>
              </a:solidFill>
              <a:highlight>
                <a:schemeClr val="lt1"/>
              </a:highlight>
              <a:latin typeface="Open Sans"/>
              <a:ea typeface="Open Sans"/>
              <a:cs typeface="Open Sans"/>
              <a:sym typeface="Open Sans"/>
            </a:endParaRPr>
          </a:p>
          <a:p>
            <a:pPr marL="0" lvl="0" indent="0" algn="just" rtl="0">
              <a:spcBef>
                <a:spcPts val="0"/>
              </a:spcBef>
              <a:spcAft>
                <a:spcPts val="0"/>
              </a:spcAft>
              <a:buNone/>
            </a:pPr>
            <a:r>
              <a:rPr lang="fr-FR" sz="1200">
                <a:solidFill>
                  <a:schemeClr val="dk1"/>
                </a:solidFill>
                <a:highlight>
                  <a:schemeClr val="lt1"/>
                </a:highlight>
                <a:latin typeface="Open Sans"/>
                <a:ea typeface="Open Sans"/>
                <a:cs typeface="Open Sans"/>
                <a:sym typeface="Open Sans"/>
              </a:rPr>
              <a:t>2) If the initial consent request presented to users contains a call to action that enables user to </a:t>
            </a:r>
            <a:r>
              <a:rPr lang="fr-FR" sz="1200" u="sng">
                <a:solidFill>
                  <a:schemeClr val="dk1"/>
                </a:solidFill>
                <a:highlight>
                  <a:schemeClr val="lt1"/>
                </a:highlight>
                <a:latin typeface="Open Sans"/>
                <a:ea typeface="Open Sans"/>
                <a:cs typeface="Open Sans"/>
                <a:sym typeface="Open Sans"/>
              </a:rPr>
              <a:t>consent to all purposes and vendors in one click</a:t>
            </a:r>
            <a:r>
              <a:rPr lang="fr-FR" sz="1200">
                <a:solidFill>
                  <a:schemeClr val="dk1"/>
                </a:solidFill>
                <a:highlight>
                  <a:schemeClr val="lt1"/>
                </a:highlight>
                <a:latin typeface="Open Sans"/>
                <a:ea typeface="Open Sans"/>
                <a:cs typeface="Open Sans"/>
                <a:sym typeface="Open Sans"/>
              </a:rPr>
              <a:t> (such as “Consent to all”), an equivalent call to action should be provided when users </a:t>
            </a:r>
            <a:r>
              <a:rPr lang="fr-FR" sz="1200" b="1">
                <a:solidFill>
                  <a:schemeClr val="dk1"/>
                </a:solidFill>
                <a:highlight>
                  <a:schemeClr val="lt1"/>
                </a:highlight>
                <a:latin typeface="Open Sans"/>
                <a:ea typeface="Open Sans"/>
                <a:cs typeface="Open Sans"/>
                <a:sym typeface="Open Sans"/>
              </a:rPr>
              <a:t>resurface</a:t>
            </a:r>
            <a:r>
              <a:rPr lang="fr-FR" sz="1200">
                <a:solidFill>
                  <a:schemeClr val="dk1"/>
                </a:solidFill>
                <a:highlight>
                  <a:schemeClr val="lt1"/>
                </a:highlight>
                <a:latin typeface="Open Sans"/>
                <a:ea typeface="Open Sans"/>
                <a:cs typeface="Open Sans"/>
                <a:sym typeface="Open Sans"/>
              </a:rPr>
              <a:t> the CMP UI as to </a:t>
            </a:r>
            <a:r>
              <a:rPr lang="fr-FR" sz="1200" u="sng">
                <a:solidFill>
                  <a:schemeClr val="dk1"/>
                </a:solidFill>
                <a:highlight>
                  <a:schemeClr val="lt1"/>
                </a:highlight>
                <a:latin typeface="Open Sans"/>
                <a:ea typeface="Open Sans"/>
                <a:cs typeface="Open Sans"/>
                <a:sym typeface="Open Sans"/>
              </a:rPr>
              <a:t>withdraw consent to all purposes and vendors in one click</a:t>
            </a:r>
            <a:r>
              <a:rPr lang="fr-FR" sz="1200">
                <a:solidFill>
                  <a:schemeClr val="dk1"/>
                </a:solidFill>
                <a:highlight>
                  <a:schemeClr val="lt1"/>
                </a:highlight>
                <a:latin typeface="Open Sans"/>
                <a:ea typeface="Open Sans"/>
                <a:cs typeface="Open Sans"/>
                <a:sym typeface="Open Sans"/>
              </a:rPr>
              <a:t> (such as “Withdraw consent to all”).</a:t>
            </a:r>
            <a:endParaRPr sz="1200">
              <a:solidFill>
                <a:schemeClr val="dk1"/>
              </a:solidFill>
              <a:highlight>
                <a:schemeClr val="lt1"/>
              </a:highlight>
              <a:latin typeface="Open Sans"/>
              <a:ea typeface="Open Sans"/>
              <a:cs typeface="Open Sans"/>
              <a:sym typeface="Open Sans"/>
            </a:endParaRPr>
          </a:p>
          <a:p>
            <a:pPr marL="0" lvl="0" indent="0" algn="just" rtl="0">
              <a:spcBef>
                <a:spcPts val="0"/>
              </a:spcBef>
              <a:spcAft>
                <a:spcPts val="0"/>
              </a:spcAft>
              <a:buNone/>
            </a:pPr>
            <a:endParaRPr sz="1200">
              <a:solidFill>
                <a:schemeClr val="dk1"/>
              </a:solidFill>
              <a:highlight>
                <a:schemeClr val="lt1"/>
              </a:highlight>
              <a:latin typeface="Open Sans"/>
              <a:ea typeface="Open Sans"/>
              <a:cs typeface="Open Sans"/>
              <a:sym typeface="Open Sans"/>
            </a:endParaRPr>
          </a:p>
          <a:p>
            <a:pPr marL="0" lvl="0" indent="0" algn="just" rtl="0">
              <a:spcBef>
                <a:spcPts val="0"/>
              </a:spcBef>
              <a:spcAft>
                <a:spcPts val="0"/>
              </a:spcAft>
              <a:buClr>
                <a:schemeClr val="dk1"/>
              </a:buClr>
              <a:buSzPts val="1100"/>
              <a:buFont typeface="Arial"/>
              <a:buNone/>
            </a:pPr>
            <a:endParaRPr sz="1200">
              <a:solidFill>
                <a:schemeClr val="dk1"/>
              </a:solidFill>
              <a:highlight>
                <a:schemeClr val="lt1"/>
              </a:highlight>
              <a:latin typeface="Open Sans"/>
              <a:ea typeface="Open Sans"/>
              <a:cs typeface="Open Sans"/>
              <a:sym typeface="Open Sans"/>
            </a:endParaRPr>
          </a:p>
          <a:p>
            <a:pPr marL="457200" lvl="0" indent="-304800" algn="just" rtl="0">
              <a:spcBef>
                <a:spcPts val="0"/>
              </a:spcBef>
              <a:spcAft>
                <a:spcPts val="0"/>
              </a:spcAft>
              <a:buClr>
                <a:schemeClr val="dk1"/>
              </a:buClr>
              <a:buSzPts val="1200"/>
              <a:buFont typeface="Open Sans"/>
              <a:buChar char="-"/>
            </a:pPr>
            <a:r>
              <a:rPr lang="fr-FR" sz="1200">
                <a:solidFill>
                  <a:schemeClr val="dk1"/>
                </a:solidFill>
                <a:highlight>
                  <a:schemeClr val="lt1"/>
                </a:highlight>
                <a:latin typeface="Open Sans"/>
                <a:ea typeface="Open Sans"/>
                <a:cs typeface="Open Sans"/>
                <a:sym typeface="Open Sans"/>
              </a:rPr>
              <a:t>TCF v2.2 do not to provide a call to action for users to </a:t>
            </a:r>
            <a:r>
              <a:rPr lang="fr-FR" sz="1200" u="sng">
                <a:solidFill>
                  <a:schemeClr val="dk1"/>
                </a:solidFill>
                <a:highlight>
                  <a:schemeClr val="lt1"/>
                </a:highlight>
                <a:latin typeface="Open Sans"/>
                <a:ea typeface="Open Sans"/>
                <a:cs typeface="Open Sans"/>
                <a:sym typeface="Open Sans"/>
              </a:rPr>
              <a:t>refuse</a:t>
            </a:r>
            <a:r>
              <a:rPr lang="fr-FR" sz="1200">
                <a:solidFill>
                  <a:schemeClr val="dk1"/>
                </a:solidFill>
                <a:highlight>
                  <a:schemeClr val="lt1"/>
                </a:highlight>
                <a:latin typeface="Open Sans"/>
                <a:ea typeface="Open Sans"/>
                <a:cs typeface="Open Sans"/>
                <a:sym typeface="Open Sans"/>
              </a:rPr>
              <a:t> consent from the first layer of their UIs. Publishers should ensure they are fully aware of their local Data Protection Authority’s requirements and act accordingly</a:t>
            </a:r>
            <a:endParaRPr sz="1200">
              <a:solidFill>
                <a:schemeClr val="dk1"/>
              </a:solidFill>
              <a:highlight>
                <a:schemeClr val="lt1"/>
              </a:highlight>
              <a:latin typeface="Open Sans"/>
              <a:ea typeface="Open Sans"/>
              <a:cs typeface="Open Sans"/>
              <a:sym typeface="Open Sans"/>
            </a:endParaRPr>
          </a:p>
          <a:p>
            <a:pPr marL="0" lvl="0" indent="0" algn="just" rtl="0">
              <a:spcBef>
                <a:spcPts val="0"/>
              </a:spcBef>
              <a:spcAft>
                <a:spcPts val="0"/>
              </a:spcAft>
              <a:buNone/>
            </a:pPr>
            <a:endParaRPr sz="1200">
              <a:solidFill>
                <a:schemeClr val="dk1"/>
              </a:solidFill>
              <a:highlight>
                <a:schemeClr val="lt1"/>
              </a:highlight>
              <a:latin typeface="Open Sans"/>
              <a:ea typeface="Open Sans"/>
              <a:cs typeface="Open Sans"/>
              <a:sym typeface="Open Sans"/>
            </a:endParaRPr>
          </a:p>
          <a:p>
            <a:pPr marL="457200" lvl="0" indent="-311150" algn="just" rtl="0">
              <a:spcBef>
                <a:spcPts val="0"/>
              </a:spcBef>
              <a:spcAft>
                <a:spcPts val="0"/>
              </a:spcAft>
              <a:buClr>
                <a:schemeClr val="dk1"/>
              </a:buClr>
              <a:buSzPts val="1300"/>
              <a:buFont typeface="Open Sans"/>
              <a:buChar char="-"/>
            </a:pPr>
            <a:r>
              <a:rPr lang="fr-FR" sz="1200">
                <a:solidFill>
                  <a:schemeClr val="dk1"/>
                </a:solidFill>
                <a:highlight>
                  <a:schemeClr val="lt1"/>
                </a:highlight>
                <a:latin typeface="Open Sans"/>
                <a:ea typeface="Open Sans"/>
                <a:cs typeface="Open Sans"/>
                <a:sym typeface="Open Sans"/>
              </a:rPr>
              <a:t>When Publishers implement a way for the user to access its content without consenting through other means (e.g. a paid access/</a:t>
            </a:r>
            <a:r>
              <a:rPr lang="fr-FR" sz="1200" u="sng">
                <a:solidFill>
                  <a:schemeClr val="dk1"/>
                </a:solidFill>
                <a:highlight>
                  <a:schemeClr val="lt1"/>
                </a:highlight>
                <a:latin typeface="Open Sans"/>
                <a:ea typeface="Open Sans"/>
                <a:cs typeface="Open Sans"/>
                <a:sym typeface="Open Sans"/>
              </a:rPr>
              <a:t>paywall</a:t>
            </a:r>
            <a:r>
              <a:rPr lang="fr-FR" sz="1200">
                <a:solidFill>
                  <a:schemeClr val="dk1"/>
                </a:solidFill>
                <a:highlight>
                  <a:schemeClr val="lt1"/>
                </a:highlight>
                <a:latin typeface="Open Sans"/>
                <a:ea typeface="Open Sans"/>
                <a:cs typeface="Open Sans"/>
                <a:sym typeface="Open Sans"/>
              </a:rPr>
              <a:t>), users who previously consented should still be provided with the possibility to easily withdraw consent at any time and access the content through other means (e.g. the paid access).</a:t>
            </a:r>
            <a:r>
              <a:rPr lang="fr-FR" sz="1300">
                <a:solidFill>
                  <a:schemeClr val="dk1"/>
                </a:solidFill>
                <a:highlight>
                  <a:schemeClr val="lt1"/>
                </a:highlight>
                <a:latin typeface="Open Sans"/>
                <a:ea typeface="Open Sans"/>
                <a:cs typeface="Open Sans"/>
                <a:sym typeface="Open Sans"/>
              </a:rPr>
              <a:t> </a:t>
            </a:r>
            <a:endParaRPr>
              <a:solidFill>
                <a:schemeClr val="dk1"/>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25"/>
          <p:cNvSpPr txBox="1"/>
          <p:nvPr/>
        </p:nvSpPr>
        <p:spPr>
          <a:xfrm>
            <a:off x="2174150" y="1597425"/>
            <a:ext cx="6151200" cy="10020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1100"/>
              <a:buFont typeface="Arial"/>
              <a:buNone/>
            </a:pPr>
            <a:r>
              <a:rPr lang="fr-FR" sz="2300" b="1">
                <a:solidFill>
                  <a:schemeClr val="lt1"/>
                </a:solidFill>
                <a:latin typeface="Roboto"/>
                <a:ea typeface="Roboto"/>
                <a:cs typeface="Roboto"/>
                <a:sym typeface="Roboto"/>
              </a:rPr>
              <a:t>Q&amp;A</a:t>
            </a:r>
            <a:endParaRPr sz="2300" b="1">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FFFFFF"/>
              </a:buClr>
              <a:buSzPts val="2300"/>
              <a:buFont typeface="Open Sans"/>
              <a:buNone/>
            </a:pPr>
            <a:endParaRPr sz="2300" b="1">
              <a:solidFill>
                <a:srgbClr val="FFFFF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26"/>
          <p:cNvSpPr txBox="1"/>
          <p:nvPr/>
        </p:nvSpPr>
        <p:spPr>
          <a:xfrm>
            <a:off x="4797075" y="2220150"/>
            <a:ext cx="4073700" cy="64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3000"/>
              <a:buFont typeface="Open Sans"/>
              <a:buNone/>
            </a:pPr>
            <a:r>
              <a:rPr lang="fr-FR" sz="3700" b="1">
                <a:solidFill>
                  <a:srgbClr val="FFFFFF"/>
                </a:solidFill>
                <a:latin typeface="Open Sans"/>
                <a:ea typeface="Open Sans"/>
                <a:cs typeface="Open Sans"/>
                <a:sym typeface="Open Sans"/>
              </a:rPr>
              <a:t>Thank you! </a:t>
            </a:r>
            <a:endParaRPr sz="3700" b="1">
              <a:solidFill>
                <a:srgbClr val="FFFFF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txBox="1"/>
          <p:nvPr/>
        </p:nvSpPr>
        <p:spPr>
          <a:xfrm>
            <a:off x="989099" y="2047644"/>
            <a:ext cx="67962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300"/>
              <a:buFont typeface="Open Sans"/>
              <a:buNone/>
            </a:pPr>
            <a:r>
              <a:rPr lang="fr-FR" sz="2300" b="1">
                <a:solidFill>
                  <a:srgbClr val="FFFFFF"/>
                </a:solidFill>
                <a:latin typeface="Open Sans"/>
                <a:ea typeface="Open Sans"/>
                <a:cs typeface="Open Sans"/>
                <a:sym typeface="Open Sans"/>
              </a:rPr>
              <a:t>Speakers:</a:t>
            </a:r>
            <a:endParaRPr sz="2300" b="1" i="0" u="none" strike="noStrike" cap="none">
              <a:solidFill>
                <a:srgbClr val="FFFFFF"/>
              </a:solidFill>
              <a:latin typeface="Open Sans"/>
              <a:ea typeface="Open Sans"/>
              <a:cs typeface="Open Sans"/>
              <a:sym typeface="Open Sans"/>
            </a:endParaRPr>
          </a:p>
        </p:txBody>
      </p:sp>
      <p:sp>
        <p:nvSpPr>
          <p:cNvPr id="85" name="Google Shape;85;p13"/>
          <p:cNvSpPr/>
          <p:nvPr/>
        </p:nvSpPr>
        <p:spPr>
          <a:xfrm>
            <a:off x="2014940" y="4526073"/>
            <a:ext cx="1814700" cy="464400"/>
          </a:xfrm>
          <a:prstGeom prst="rect">
            <a:avLst/>
          </a:prstGeom>
          <a:solidFill>
            <a:srgbClr val="6D1AF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sp>
        <p:nvSpPr>
          <p:cNvPr id="86" name="Google Shape;86;p13"/>
          <p:cNvSpPr txBox="1"/>
          <p:nvPr/>
        </p:nvSpPr>
        <p:spPr>
          <a:xfrm>
            <a:off x="124225" y="2571750"/>
            <a:ext cx="9144000" cy="900300"/>
          </a:xfrm>
          <a:prstGeom prst="rect">
            <a:avLst/>
          </a:prstGeom>
          <a:noFill/>
          <a:ln>
            <a:noFill/>
          </a:ln>
        </p:spPr>
        <p:txBody>
          <a:bodyPr spcFirstLastPara="1" wrap="square" lIns="68575" tIns="34275" rIns="68575" bIns="34275" anchor="t" anchorCtr="0">
            <a:spAutoFit/>
          </a:bodyPr>
          <a:lstStyle/>
          <a:p>
            <a:pPr marL="457200" lvl="0" indent="-342900" algn="l" rtl="0">
              <a:spcBef>
                <a:spcPts val="0"/>
              </a:spcBef>
              <a:spcAft>
                <a:spcPts val="0"/>
              </a:spcAft>
              <a:buClr>
                <a:schemeClr val="lt1"/>
              </a:buClr>
              <a:buSzPts val="1800"/>
              <a:buFont typeface="Open Sans"/>
              <a:buChar char="●"/>
            </a:pPr>
            <a:r>
              <a:rPr lang="fr-FR" sz="1800" b="1">
                <a:solidFill>
                  <a:schemeClr val="lt1"/>
                </a:solidFill>
                <a:latin typeface="Open Sans"/>
                <a:ea typeface="Open Sans"/>
                <a:cs typeface="Open Sans"/>
                <a:sym typeface="Open Sans"/>
              </a:rPr>
              <a:t>Christoph Zippel, </a:t>
            </a:r>
            <a:r>
              <a:rPr lang="fr-FR" sz="1800" b="1">
                <a:solidFill>
                  <a:srgbClr val="74DEFF"/>
                </a:solidFill>
                <a:latin typeface="Open Sans"/>
                <a:ea typeface="Open Sans"/>
                <a:cs typeface="Open Sans"/>
                <a:sym typeface="Open Sans"/>
              </a:rPr>
              <a:t>Senior Legal Counsel, RTL</a:t>
            </a:r>
            <a:endParaRPr sz="1800" b="1">
              <a:solidFill>
                <a:srgbClr val="74DEFF"/>
              </a:solidFill>
              <a:latin typeface="Open Sans"/>
              <a:ea typeface="Open Sans"/>
              <a:cs typeface="Open Sans"/>
              <a:sym typeface="Open Sans"/>
            </a:endParaRPr>
          </a:p>
          <a:p>
            <a:pPr marL="457200" lvl="0" indent="-342900" algn="l" rtl="0">
              <a:spcBef>
                <a:spcPts val="0"/>
              </a:spcBef>
              <a:spcAft>
                <a:spcPts val="0"/>
              </a:spcAft>
              <a:buClr>
                <a:schemeClr val="lt1"/>
              </a:buClr>
              <a:buSzPts val="1800"/>
              <a:buChar char="●"/>
            </a:pPr>
            <a:r>
              <a:rPr lang="fr-FR" sz="1800" b="1">
                <a:solidFill>
                  <a:schemeClr val="lt1"/>
                </a:solidFill>
              </a:rPr>
              <a:t>Robert Blanck,</a:t>
            </a:r>
            <a:r>
              <a:rPr lang="fr-FR" sz="1800" b="1">
                <a:solidFill>
                  <a:srgbClr val="74DEFF"/>
                </a:solidFill>
              </a:rPr>
              <a:t> General Manager E-Commerce &amp; Advertising, Axel Springer</a:t>
            </a:r>
            <a:endParaRPr sz="1800" b="1">
              <a:solidFill>
                <a:srgbClr val="74DEFF"/>
              </a:solidFill>
            </a:endParaRPr>
          </a:p>
          <a:p>
            <a:pPr marL="457200" lvl="0" indent="-342900" algn="l" rtl="0">
              <a:spcBef>
                <a:spcPts val="0"/>
              </a:spcBef>
              <a:spcAft>
                <a:spcPts val="0"/>
              </a:spcAft>
              <a:buClr>
                <a:schemeClr val="lt1"/>
              </a:buClr>
              <a:buSzPts val="1800"/>
              <a:buChar char="●"/>
            </a:pPr>
            <a:r>
              <a:rPr lang="fr-FR" sz="1800" b="1">
                <a:solidFill>
                  <a:schemeClr val="lt1"/>
                </a:solidFill>
              </a:rPr>
              <a:t>Peter Craddock,</a:t>
            </a:r>
            <a:r>
              <a:rPr lang="fr-FR" sz="1800" b="1"/>
              <a:t> </a:t>
            </a:r>
            <a:r>
              <a:rPr lang="fr-FR" sz="1800" b="1">
                <a:solidFill>
                  <a:srgbClr val="74DEFF"/>
                </a:solidFill>
              </a:rPr>
              <a:t>Partner, Keller and Heckman LLP</a:t>
            </a:r>
            <a:endParaRPr sz="1800" b="1">
              <a:solidFill>
                <a:srgbClr val="74DEF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4"/>
          <p:cNvSpPr txBox="1"/>
          <p:nvPr/>
        </p:nvSpPr>
        <p:spPr>
          <a:xfrm>
            <a:off x="278100" y="240375"/>
            <a:ext cx="7198200" cy="3636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fr-FR" sz="1900" b="1">
                <a:solidFill>
                  <a:srgbClr val="8240FF"/>
                </a:solidFill>
                <a:latin typeface="Open Sans"/>
                <a:ea typeface="Open Sans"/>
                <a:cs typeface="Open Sans"/>
                <a:sym typeface="Open Sans"/>
              </a:rPr>
              <a:t>Agenda</a:t>
            </a:r>
            <a:endParaRPr sz="1900" b="1">
              <a:solidFill>
                <a:srgbClr val="8240FF"/>
              </a:solidFill>
              <a:latin typeface="Open Sans"/>
              <a:ea typeface="Open Sans"/>
              <a:cs typeface="Open Sans"/>
              <a:sym typeface="Open Sans"/>
            </a:endParaRPr>
          </a:p>
          <a:p>
            <a:pPr marL="0" marR="0" lvl="0" indent="0" algn="l" rtl="0">
              <a:lnSpc>
                <a:spcPct val="150000"/>
              </a:lnSpc>
              <a:spcBef>
                <a:spcPts val="0"/>
              </a:spcBef>
              <a:spcAft>
                <a:spcPts val="0"/>
              </a:spcAft>
              <a:buClr>
                <a:schemeClr val="dk1"/>
              </a:buClr>
              <a:buSzPts val="1100"/>
              <a:buFont typeface="Arial"/>
              <a:buNone/>
            </a:pPr>
            <a:endParaRPr sz="1100" u="sng">
              <a:solidFill>
                <a:schemeClr val="dk1"/>
              </a:solidFill>
            </a:endParaRPr>
          </a:p>
          <a:p>
            <a:pPr marL="0" marR="0" lvl="0" indent="0" algn="l" rtl="0">
              <a:lnSpc>
                <a:spcPct val="150000"/>
              </a:lnSpc>
              <a:spcBef>
                <a:spcPts val="0"/>
              </a:spcBef>
              <a:spcAft>
                <a:spcPts val="0"/>
              </a:spcAft>
              <a:buClr>
                <a:srgbClr val="000000"/>
              </a:buClr>
              <a:buSzPts val="1900"/>
              <a:buFont typeface="Arial"/>
              <a:buNone/>
            </a:pPr>
            <a:endParaRPr sz="1900" b="1">
              <a:solidFill>
                <a:srgbClr val="8240FF"/>
              </a:solidFill>
              <a:latin typeface="Open Sans"/>
              <a:ea typeface="Open Sans"/>
              <a:cs typeface="Open Sans"/>
              <a:sym typeface="Open Sans"/>
            </a:endParaRPr>
          </a:p>
        </p:txBody>
      </p:sp>
      <p:sp>
        <p:nvSpPr>
          <p:cNvPr id="93" name="Google Shape;93;p14"/>
          <p:cNvSpPr txBox="1"/>
          <p:nvPr/>
        </p:nvSpPr>
        <p:spPr>
          <a:xfrm>
            <a:off x="278100" y="738975"/>
            <a:ext cx="8641200" cy="3785100"/>
          </a:xfrm>
          <a:prstGeom prst="rect">
            <a:avLst/>
          </a:prstGeom>
          <a:noFill/>
          <a:ln>
            <a:noFill/>
          </a:ln>
        </p:spPr>
        <p:txBody>
          <a:bodyPr spcFirstLastPara="1" wrap="square" lIns="68575" tIns="34275" rIns="68575" bIns="34275" anchor="t" anchorCtr="0">
            <a:noAutofit/>
          </a:bodyPr>
          <a:lstStyle/>
          <a:p>
            <a:pPr marL="457200" lvl="0" indent="-317500" algn="l" rtl="0">
              <a:lnSpc>
                <a:spcPct val="150000"/>
              </a:lnSpc>
              <a:spcBef>
                <a:spcPts val="0"/>
              </a:spcBef>
              <a:spcAft>
                <a:spcPts val="0"/>
              </a:spcAft>
              <a:buClr>
                <a:schemeClr val="dk1"/>
              </a:buClr>
              <a:buSzPts val="1400"/>
              <a:buFont typeface="Open Sans"/>
              <a:buChar char="●"/>
            </a:pPr>
            <a:r>
              <a:rPr lang="fr-FR" b="1">
                <a:solidFill>
                  <a:schemeClr val="dk1"/>
                </a:solidFill>
                <a:latin typeface="Open Sans"/>
                <a:ea typeface="Open Sans"/>
                <a:cs typeface="Open Sans"/>
                <a:sym typeface="Open Sans"/>
              </a:rPr>
              <a:t>Implementation timeline </a:t>
            </a:r>
            <a:endParaRPr b="1">
              <a:solidFill>
                <a:schemeClr val="dk1"/>
              </a:solidFill>
              <a:latin typeface="Open Sans"/>
              <a:ea typeface="Open Sans"/>
              <a:cs typeface="Open Sans"/>
              <a:sym typeface="Open Sans"/>
            </a:endParaRPr>
          </a:p>
          <a:p>
            <a:pPr marL="457200" lvl="0" indent="-317500" algn="l" rtl="0">
              <a:lnSpc>
                <a:spcPct val="150000"/>
              </a:lnSpc>
              <a:spcBef>
                <a:spcPts val="0"/>
              </a:spcBef>
              <a:spcAft>
                <a:spcPts val="0"/>
              </a:spcAft>
              <a:buClr>
                <a:schemeClr val="dk1"/>
              </a:buClr>
              <a:buSzPts val="1400"/>
              <a:buFont typeface="Open Sans"/>
              <a:buChar char="●"/>
            </a:pPr>
            <a:r>
              <a:rPr lang="fr-FR" b="1">
                <a:solidFill>
                  <a:schemeClr val="dk1"/>
                </a:solidFill>
                <a:highlight>
                  <a:schemeClr val="lt1"/>
                </a:highlight>
                <a:latin typeface="Open Sans"/>
                <a:ea typeface="Open Sans"/>
                <a:cs typeface="Open Sans"/>
                <a:sym typeface="Open Sans"/>
              </a:rPr>
              <a:t>Main changes for Publishers</a:t>
            </a:r>
            <a:endParaRPr b="1">
              <a:solidFill>
                <a:schemeClr val="dk1"/>
              </a:solidFill>
              <a:highlight>
                <a:schemeClr val="lt1"/>
              </a:highlight>
              <a:latin typeface="Open Sans"/>
              <a:ea typeface="Open Sans"/>
              <a:cs typeface="Open Sans"/>
              <a:sym typeface="Open Sans"/>
            </a:endParaRPr>
          </a:p>
          <a:p>
            <a:pPr marL="457200" lvl="0" indent="0" algn="l" rtl="0">
              <a:lnSpc>
                <a:spcPct val="150000"/>
              </a:lnSpc>
              <a:spcBef>
                <a:spcPts val="0"/>
              </a:spcBef>
              <a:spcAft>
                <a:spcPts val="0"/>
              </a:spcAft>
              <a:buNone/>
            </a:pPr>
            <a:r>
              <a:rPr lang="fr-FR">
                <a:solidFill>
                  <a:schemeClr val="dk1"/>
                </a:solidFill>
                <a:highlight>
                  <a:schemeClr val="lt1"/>
                </a:highlight>
                <a:latin typeface="Open Sans"/>
                <a:ea typeface="Open Sans"/>
                <a:cs typeface="Open Sans"/>
                <a:sym typeface="Open Sans"/>
              </a:rPr>
              <a:t>1. Removal of LI for purposes 3-6</a:t>
            </a:r>
            <a:endParaRPr>
              <a:solidFill>
                <a:schemeClr val="dk1"/>
              </a:solidFill>
              <a:highlight>
                <a:schemeClr val="lt1"/>
              </a:highlight>
              <a:latin typeface="Open Sans"/>
              <a:ea typeface="Open Sans"/>
              <a:cs typeface="Open Sans"/>
              <a:sym typeface="Open Sans"/>
            </a:endParaRPr>
          </a:p>
          <a:p>
            <a:pPr marL="457200" lvl="0" indent="0" algn="l" rtl="0">
              <a:lnSpc>
                <a:spcPct val="150000"/>
              </a:lnSpc>
              <a:spcBef>
                <a:spcPts val="0"/>
              </a:spcBef>
              <a:spcAft>
                <a:spcPts val="0"/>
              </a:spcAft>
              <a:buNone/>
            </a:pPr>
            <a:r>
              <a:rPr lang="fr-FR">
                <a:solidFill>
                  <a:schemeClr val="dk1"/>
                </a:solidFill>
                <a:highlight>
                  <a:schemeClr val="lt1"/>
                </a:highlight>
                <a:latin typeface="Open Sans"/>
                <a:ea typeface="Open Sans"/>
                <a:cs typeface="Open Sans"/>
                <a:sym typeface="Open Sans"/>
              </a:rPr>
              <a:t>2. </a:t>
            </a:r>
            <a:r>
              <a:rPr lang="fr-FR">
                <a:solidFill>
                  <a:schemeClr val="dk1"/>
                </a:solidFill>
                <a:latin typeface="Open Sans"/>
                <a:ea typeface="Open Sans"/>
                <a:cs typeface="Open Sans"/>
                <a:sym typeface="Open Sans"/>
              </a:rPr>
              <a:t>New Purpose 11</a:t>
            </a:r>
            <a:endParaRPr>
              <a:solidFill>
                <a:schemeClr val="dk1"/>
              </a:solidFill>
              <a:highlight>
                <a:schemeClr val="lt1"/>
              </a:highlight>
              <a:latin typeface="Open Sans"/>
              <a:ea typeface="Open Sans"/>
              <a:cs typeface="Open Sans"/>
              <a:sym typeface="Open Sans"/>
            </a:endParaRPr>
          </a:p>
          <a:p>
            <a:pPr marL="457200" lvl="0" indent="0" algn="l" rtl="0">
              <a:lnSpc>
                <a:spcPct val="150000"/>
              </a:lnSpc>
              <a:spcBef>
                <a:spcPts val="0"/>
              </a:spcBef>
              <a:spcAft>
                <a:spcPts val="0"/>
              </a:spcAft>
              <a:buNone/>
            </a:pPr>
            <a:r>
              <a:rPr lang="fr-FR">
                <a:solidFill>
                  <a:schemeClr val="dk1"/>
                </a:solidFill>
                <a:highlight>
                  <a:schemeClr val="lt1"/>
                </a:highlight>
                <a:latin typeface="Open Sans"/>
                <a:ea typeface="Open Sans"/>
                <a:cs typeface="Open Sans"/>
                <a:sym typeface="Open Sans"/>
              </a:rPr>
              <a:t>3. Improvements to existing user-facing standard texts</a:t>
            </a:r>
            <a:endParaRPr>
              <a:solidFill>
                <a:schemeClr val="dk1"/>
              </a:solidFill>
              <a:highlight>
                <a:schemeClr val="lt1"/>
              </a:highlight>
              <a:latin typeface="Open Sans"/>
              <a:ea typeface="Open Sans"/>
              <a:cs typeface="Open Sans"/>
              <a:sym typeface="Open Sans"/>
            </a:endParaRPr>
          </a:p>
          <a:p>
            <a:pPr marL="457200" lvl="0" indent="0" algn="l" rtl="0">
              <a:lnSpc>
                <a:spcPct val="150000"/>
              </a:lnSpc>
              <a:spcBef>
                <a:spcPts val="0"/>
              </a:spcBef>
              <a:spcAft>
                <a:spcPts val="0"/>
              </a:spcAft>
              <a:buNone/>
            </a:pPr>
            <a:r>
              <a:rPr lang="fr-FR">
                <a:solidFill>
                  <a:schemeClr val="dk1"/>
                </a:solidFill>
                <a:highlight>
                  <a:schemeClr val="lt1"/>
                </a:highlight>
                <a:latin typeface="Open Sans"/>
                <a:ea typeface="Open Sans"/>
                <a:cs typeface="Open Sans"/>
                <a:sym typeface="Open Sans"/>
              </a:rPr>
              <a:t>4. Standardisation of new information about Vendors</a:t>
            </a:r>
            <a:endParaRPr>
              <a:solidFill>
                <a:schemeClr val="dk1"/>
              </a:solidFill>
              <a:highlight>
                <a:schemeClr val="lt1"/>
              </a:highlight>
              <a:latin typeface="Open Sans"/>
              <a:ea typeface="Open Sans"/>
              <a:cs typeface="Open Sans"/>
              <a:sym typeface="Open Sans"/>
            </a:endParaRPr>
          </a:p>
          <a:p>
            <a:pPr marL="457200" lvl="0" indent="0" algn="l" rtl="0">
              <a:lnSpc>
                <a:spcPct val="150000"/>
              </a:lnSpc>
              <a:spcBef>
                <a:spcPts val="0"/>
              </a:spcBef>
              <a:spcAft>
                <a:spcPts val="0"/>
              </a:spcAft>
              <a:buNone/>
            </a:pPr>
            <a:r>
              <a:rPr lang="fr-FR">
                <a:solidFill>
                  <a:schemeClr val="dk1"/>
                </a:solidFill>
                <a:highlight>
                  <a:schemeClr val="lt1"/>
                </a:highlight>
                <a:latin typeface="Open Sans"/>
                <a:ea typeface="Open Sans"/>
                <a:cs typeface="Open Sans"/>
                <a:sym typeface="Open Sans"/>
              </a:rPr>
              <a:t>5. Disclosure of the number of Vendors</a:t>
            </a:r>
            <a:endParaRPr>
              <a:solidFill>
                <a:schemeClr val="dk1"/>
              </a:solidFill>
              <a:highlight>
                <a:schemeClr val="lt1"/>
              </a:highlight>
              <a:latin typeface="Open Sans"/>
              <a:ea typeface="Open Sans"/>
              <a:cs typeface="Open Sans"/>
              <a:sym typeface="Open Sans"/>
            </a:endParaRPr>
          </a:p>
          <a:p>
            <a:pPr marL="457200" lvl="0" indent="0" algn="l" rtl="0">
              <a:lnSpc>
                <a:spcPct val="150000"/>
              </a:lnSpc>
              <a:spcBef>
                <a:spcPts val="0"/>
              </a:spcBef>
              <a:spcAft>
                <a:spcPts val="0"/>
              </a:spcAft>
              <a:buNone/>
            </a:pPr>
            <a:r>
              <a:rPr lang="fr-FR">
                <a:solidFill>
                  <a:schemeClr val="dk1"/>
                </a:solidFill>
                <a:highlight>
                  <a:schemeClr val="lt1"/>
                </a:highlight>
                <a:latin typeface="Open Sans"/>
                <a:ea typeface="Open Sans"/>
                <a:cs typeface="Open Sans"/>
                <a:sym typeface="Open Sans"/>
              </a:rPr>
              <a:t>6. Publishers’ selection process of Vendors</a:t>
            </a:r>
            <a:endParaRPr>
              <a:solidFill>
                <a:schemeClr val="dk1"/>
              </a:solidFill>
              <a:highlight>
                <a:schemeClr val="lt1"/>
              </a:highlight>
              <a:latin typeface="Open Sans"/>
              <a:ea typeface="Open Sans"/>
              <a:cs typeface="Open Sans"/>
              <a:sym typeface="Open Sans"/>
            </a:endParaRPr>
          </a:p>
          <a:p>
            <a:pPr marL="457200" lvl="0" indent="0" algn="l" rtl="0">
              <a:lnSpc>
                <a:spcPct val="150000"/>
              </a:lnSpc>
              <a:spcBef>
                <a:spcPts val="0"/>
              </a:spcBef>
              <a:spcAft>
                <a:spcPts val="0"/>
              </a:spcAft>
              <a:buNone/>
            </a:pPr>
            <a:r>
              <a:rPr lang="fr-FR">
                <a:solidFill>
                  <a:schemeClr val="dk1"/>
                </a:solidFill>
                <a:highlight>
                  <a:schemeClr val="lt1"/>
                </a:highlight>
                <a:latin typeface="Open Sans"/>
                <a:ea typeface="Open Sans"/>
                <a:cs typeface="Open Sans"/>
                <a:sym typeface="Open Sans"/>
              </a:rPr>
              <a:t>7. Improved policies on withdrawal of consent</a:t>
            </a:r>
            <a:endParaRPr>
              <a:solidFill>
                <a:schemeClr val="dk1"/>
              </a:solidFill>
              <a:highlight>
                <a:schemeClr val="lt1"/>
              </a:highlight>
              <a:latin typeface="Open Sans"/>
              <a:ea typeface="Open Sans"/>
              <a:cs typeface="Open Sans"/>
              <a:sym typeface="Open Sans"/>
            </a:endParaRPr>
          </a:p>
          <a:p>
            <a:pPr marL="457200" lvl="0" indent="-317500" algn="l" rtl="0">
              <a:lnSpc>
                <a:spcPct val="150000"/>
              </a:lnSpc>
              <a:spcBef>
                <a:spcPts val="0"/>
              </a:spcBef>
              <a:spcAft>
                <a:spcPts val="0"/>
              </a:spcAft>
              <a:buClr>
                <a:schemeClr val="dk1"/>
              </a:buClr>
              <a:buSzPts val="1400"/>
              <a:buFont typeface="Open Sans"/>
              <a:buChar char="●"/>
            </a:pPr>
            <a:r>
              <a:rPr lang="fr-FR" b="1">
                <a:solidFill>
                  <a:schemeClr val="dk1"/>
                </a:solidFill>
                <a:highlight>
                  <a:schemeClr val="lt1"/>
                </a:highlight>
                <a:latin typeface="Open Sans"/>
                <a:ea typeface="Open Sans"/>
                <a:cs typeface="Open Sans"/>
                <a:sym typeface="Open Sans"/>
              </a:rPr>
              <a:t>Q&amp;A</a:t>
            </a:r>
            <a:endParaRPr b="1">
              <a:solidFill>
                <a:schemeClr val="dk1"/>
              </a:solidFill>
              <a:highlight>
                <a:schemeClr val="lt1"/>
              </a:highlight>
              <a:latin typeface="Open Sans"/>
              <a:ea typeface="Open Sans"/>
              <a:cs typeface="Open Sans"/>
              <a:sym typeface="Open Sans"/>
            </a:endParaRPr>
          </a:p>
          <a:p>
            <a:pPr marL="0" lvl="0" indent="0" algn="l" rtl="0">
              <a:lnSpc>
                <a:spcPct val="150000"/>
              </a:lnSpc>
              <a:spcBef>
                <a:spcPts val="0"/>
              </a:spcBef>
              <a:spcAft>
                <a:spcPts val="0"/>
              </a:spcAft>
              <a:buClr>
                <a:schemeClr val="dk1"/>
              </a:buClr>
              <a:buSzPts val="1900"/>
              <a:buFont typeface="Arial"/>
              <a:buNone/>
            </a:pPr>
            <a:endParaRPr sz="2300">
              <a:solidFill>
                <a:srgbClr val="8240FF"/>
              </a:solidFill>
              <a:latin typeface="Open Sans"/>
              <a:ea typeface="Open Sans"/>
              <a:cs typeface="Open Sans"/>
              <a:sym typeface="Open Sans"/>
            </a:endParaRPr>
          </a:p>
          <a:p>
            <a:pPr marL="0" lvl="0" indent="0" algn="l" rtl="0">
              <a:lnSpc>
                <a:spcPct val="150000"/>
              </a:lnSpc>
              <a:spcBef>
                <a:spcPts val="0"/>
              </a:spcBef>
              <a:spcAft>
                <a:spcPts val="0"/>
              </a:spcAft>
              <a:buClr>
                <a:schemeClr val="dk1"/>
              </a:buClr>
              <a:buSzPts val="1100"/>
              <a:buFont typeface="Arial"/>
              <a:buNone/>
            </a:pPr>
            <a:endParaRPr sz="1900" b="1">
              <a:solidFill>
                <a:srgbClr val="8240FF"/>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15"/>
          <p:cNvSpPr txBox="1"/>
          <p:nvPr/>
        </p:nvSpPr>
        <p:spPr>
          <a:xfrm>
            <a:off x="2174150" y="1597425"/>
            <a:ext cx="6151200" cy="10020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1100"/>
              <a:buFont typeface="Arial"/>
              <a:buNone/>
            </a:pPr>
            <a:r>
              <a:rPr lang="fr-FR" sz="2300" b="1">
                <a:solidFill>
                  <a:schemeClr val="lt1"/>
                </a:solidFill>
                <a:latin typeface="Roboto"/>
                <a:ea typeface="Roboto"/>
                <a:cs typeface="Roboto"/>
                <a:sym typeface="Roboto"/>
              </a:rPr>
              <a:t>Implementation timeline </a:t>
            </a:r>
            <a:endParaRPr sz="2300" b="1">
              <a:solidFill>
                <a:srgbClr val="FFFFF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16"/>
          <p:cNvSpPr/>
          <p:nvPr/>
        </p:nvSpPr>
        <p:spPr>
          <a:xfrm rot="5400000" flipH="1">
            <a:off x="4551775" y="-2152750"/>
            <a:ext cx="133800" cy="6813900"/>
          </a:xfrm>
          <a:prstGeom prst="round2SameRect">
            <a:avLst>
              <a:gd name="adj1" fmla="val 50000"/>
              <a:gd name="adj2" fmla="val 50000"/>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txBox="1"/>
          <p:nvPr/>
        </p:nvSpPr>
        <p:spPr>
          <a:xfrm>
            <a:off x="278100" y="198950"/>
            <a:ext cx="7300200" cy="477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FR" sz="1900" b="1">
                <a:solidFill>
                  <a:srgbClr val="8240FF"/>
                </a:solidFill>
                <a:latin typeface="Open Sans"/>
                <a:ea typeface="Open Sans"/>
                <a:cs typeface="Open Sans"/>
                <a:sym typeface="Open Sans"/>
              </a:rPr>
              <a:t>Implementation timeline</a:t>
            </a:r>
            <a:endParaRPr/>
          </a:p>
        </p:txBody>
      </p:sp>
      <p:sp>
        <p:nvSpPr>
          <p:cNvPr id="106" name="Google Shape;106;p16"/>
          <p:cNvSpPr/>
          <p:nvPr/>
        </p:nvSpPr>
        <p:spPr>
          <a:xfrm>
            <a:off x="660759" y="1453650"/>
            <a:ext cx="1243200" cy="25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900">
                <a:solidFill>
                  <a:srgbClr val="000000"/>
                </a:solidFill>
                <a:latin typeface="Roboto"/>
                <a:ea typeface="Roboto"/>
                <a:cs typeface="Roboto"/>
                <a:sym typeface="Roboto"/>
              </a:rPr>
              <a:t>Release of </a:t>
            </a:r>
            <a:r>
              <a:rPr lang="fr-FR" sz="900" b="1">
                <a:solidFill>
                  <a:srgbClr val="000000"/>
                </a:solidFill>
                <a:latin typeface="Roboto"/>
                <a:ea typeface="Roboto"/>
                <a:cs typeface="Roboto"/>
                <a:sym typeface="Roboto"/>
              </a:rPr>
              <a:t>TCF </a:t>
            </a:r>
            <a:r>
              <a:rPr lang="fr-FR" sz="900" b="1">
                <a:latin typeface="Roboto"/>
                <a:ea typeface="Roboto"/>
                <a:cs typeface="Roboto"/>
                <a:sym typeface="Roboto"/>
              </a:rPr>
              <a:t>v2.2</a:t>
            </a:r>
            <a:endParaRPr sz="900" b="1">
              <a:solidFill>
                <a:srgbClr val="000000"/>
              </a:solidFill>
              <a:latin typeface="Roboto"/>
              <a:ea typeface="Roboto"/>
              <a:cs typeface="Roboto"/>
              <a:sym typeface="Roboto"/>
            </a:endParaRPr>
          </a:p>
        </p:txBody>
      </p:sp>
      <p:sp>
        <p:nvSpPr>
          <p:cNvPr id="107" name="Google Shape;107;p16"/>
          <p:cNvSpPr/>
          <p:nvPr/>
        </p:nvSpPr>
        <p:spPr>
          <a:xfrm rot="5400000" flipH="1">
            <a:off x="1211700" y="1183550"/>
            <a:ext cx="141300" cy="141300"/>
          </a:xfrm>
          <a:prstGeom prst="round2SameRect">
            <a:avLst>
              <a:gd name="adj1" fmla="val 50000"/>
              <a:gd name="adj2" fmla="val 50000"/>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a:off x="7339509" y="1457400"/>
            <a:ext cx="1243200" cy="25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900">
                <a:latin typeface="Roboto"/>
                <a:ea typeface="Roboto"/>
                <a:cs typeface="Roboto"/>
                <a:sym typeface="Roboto"/>
              </a:rPr>
              <a:t>Deadline for supporting v2.2</a:t>
            </a:r>
            <a:endParaRPr sz="900">
              <a:latin typeface="Roboto"/>
              <a:ea typeface="Roboto"/>
              <a:cs typeface="Roboto"/>
              <a:sym typeface="Roboto"/>
            </a:endParaRPr>
          </a:p>
          <a:p>
            <a:pPr marL="0" lvl="0" indent="0" algn="ctr" rtl="0">
              <a:spcBef>
                <a:spcPts val="0"/>
              </a:spcBef>
              <a:spcAft>
                <a:spcPts val="0"/>
              </a:spcAft>
              <a:buNone/>
            </a:pPr>
            <a:r>
              <a:rPr lang="fr-FR" sz="900">
                <a:latin typeface="Roboto"/>
                <a:ea typeface="Roboto"/>
                <a:cs typeface="Roboto"/>
                <a:sym typeface="Roboto"/>
              </a:rPr>
              <a:t>(deprecation of v2.1)</a:t>
            </a:r>
            <a:endParaRPr sz="900">
              <a:latin typeface="Roboto"/>
              <a:ea typeface="Roboto"/>
              <a:cs typeface="Roboto"/>
              <a:sym typeface="Roboto"/>
            </a:endParaRPr>
          </a:p>
        </p:txBody>
      </p:sp>
      <p:sp>
        <p:nvSpPr>
          <p:cNvPr id="109" name="Google Shape;109;p16"/>
          <p:cNvSpPr/>
          <p:nvPr/>
        </p:nvSpPr>
        <p:spPr>
          <a:xfrm rot="5400000" flipH="1">
            <a:off x="7890450" y="1183550"/>
            <a:ext cx="141300" cy="141300"/>
          </a:xfrm>
          <a:prstGeom prst="round2SameRect">
            <a:avLst>
              <a:gd name="adj1" fmla="val 50000"/>
              <a:gd name="adj2" fmla="val 50000"/>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660759" y="863325"/>
            <a:ext cx="1243200" cy="25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900">
                <a:latin typeface="Roboto"/>
                <a:ea typeface="Roboto"/>
                <a:cs typeface="Roboto"/>
                <a:sym typeface="Roboto"/>
              </a:rPr>
              <a:t>May 16th 2023</a:t>
            </a:r>
            <a:endParaRPr sz="900" b="1">
              <a:solidFill>
                <a:srgbClr val="000000"/>
              </a:solidFill>
              <a:latin typeface="Roboto"/>
              <a:ea typeface="Roboto"/>
              <a:cs typeface="Roboto"/>
              <a:sym typeface="Roboto"/>
            </a:endParaRPr>
          </a:p>
        </p:txBody>
      </p:sp>
      <p:sp>
        <p:nvSpPr>
          <p:cNvPr id="111" name="Google Shape;111;p16"/>
          <p:cNvSpPr/>
          <p:nvPr/>
        </p:nvSpPr>
        <p:spPr>
          <a:xfrm>
            <a:off x="7218899" y="863325"/>
            <a:ext cx="1484400" cy="25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900">
                <a:latin typeface="Roboto"/>
                <a:ea typeface="Roboto"/>
                <a:cs typeface="Roboto"/>
                <a:sym typeface="Roboto"/>
              </a:rPr>
              <a:t>September 30th 2023</a:t>
            </a:r>
            <a:endParaRPr sz="900" b="1">
              <a:solidFill>
                <a:srgbClr val="000000"/>
              </a:solidFill>
              <a:latin typeface="Roboto"/>
              <a:ea typeface="Roboto"/>
              <a:cs typeface="Roboto"/>
              <a:sym typeface="Roboto"/>
            </a:endParaRPr>
          </a:p>
        </p:txBody>
      </p:sp>
      <p:sp>
        <p:nvSpPr>
          <p:cNvPr id="112" name="Google Shape;112;p16"/>
          <p:cNvSpPr/>
          <p:nvPr/>
        </p:nvSpPr>
        <p:spPr>
          <a:xfrm>
            <a:off x="2462709" y="1457400"/>
            <a:ext cx="1243200" cy="25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900">
                <a:latin typeface="Roboto"/>
                <a:ea typeface="Roboto"/>
                <a:cs typeface="Roboto"/>
                <a:sym typeface="Roboto"/>
              </a:rPr>
              <a:t>Deadline for Vendors to update registration</a:t>
            </a:r>
            <a:endParaRPr sz="900" b="1">
              <a:solidFill>
                <a:srgbClr val="000000"/>
              </a:solidFill>
              <a:latin typeface="Roboto"/>
              <a:ea typeface="Roboto"/>
              <a:cs typeface="Roboto"/>
              <a:sym typeface="Roboto"/>
            </a:endParaRPr>
          </a:p>
        </p:txBody>
      </p:sp>
      <p:sp>
        <p:nvSpPr>
          <p:cNvPr id="113" name="Google Shape;113;p16"/>
          <p:cNvSpPr/>
          <p:nvPr/>
        </p:nvSpPr>
        <p:spPr>
          <a:xfrm rot="5400000" flipH="1">
            <a:off x="3013650" y="1183550"/>
            <a:ext cx="141300" cy="141300"/>
          </a:xfrm>
          <a:prstGeom prst="round2SameRect">
            <a:avLst>
              <a:gd name="adj1" fmla="val 50000"/>
              <a:gd name="adj2" fmla="val 50000"/>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2462709" y="863325"/>
            <a:ext cx="1243200" cy="25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900">
                <a:latin typeface="Roboto"/>
                <a:ea typeface="Roboto"/>
                <a:cs typeface="Roboto"/>
                <a:sym typeface="Roboto"/>
              </a:rPr>
              <a:t>June 30th</a:t>
            </a:r>
            <a:endParaRPr sz="900" b="1">
              <a:solidFill>
                <a:srgbClr val="000000"/>
              </a:solidFill>
              <a:latin typeface="Roboto"/>
              <a:ea typeface="Roboto"/>
              <a:cs typeface="Roboto"/>
              <a:sym typeface="Roboto"/>
            </a:endParaRPr>
          </a:p>
        </p:txBody>
      </p:sp>
      <p:sp>
        <p:nvSpPr>
          <p:cNvPr id="115" name="Google Shape;115;p16"/>
          <p:cNvSpPr txBox="1"/>
          <p:nvPr/>
        </p:nvSpPr>
        <p:spPr>
          <a:xfrm>
            <a:off x="278100" y="2667700"/>
            <a:ext cx="8551500" cy="1800900"/>
          </a:xfrm>
          <a:prstGeom prst="rect">
            <a:avLst/>
          </a:prstGeom>
          <a:noFill/>
          <a:ln>
            <a:noFill/>
          </a:ln>
        </p:spPr>
        <p:txBody>
          <a:bodyPr spcFirstLastPara="1" wrap="square" lIns="91425" tIns="91425" rIns="91425" bIns="91425" anchor="t" anchorCtr="0">
            <a:spAutoFit/>
          </a:bodyPr>
          <a:lstStyle/>
          <a:p>
            <a:pPr marL="457200" lvl="0" indent="-304800" algn="just" rtl="0">
              <a:lnSpc>
                <a:spcPct val="115000"/>
              </a:lnSpc>
              <a:spcBef>
                <a:spcPts val="0"/>
              </a:spcBef>
              <a:spcAft>
                <a:spcPts val="0"/>
              </a:spcAft>
              <a:buSzPts val="1200"/>
              <a:buFont typeface="Open Sans"/>
              <a:buChar char="-"/>
            </a:pPr>
            <a:r>
              <a:rPr lang="fr-FR" sz="1200">
                <a:latin typeface="Open Sans"/>
                <a:ea typeface="Open Sans"/>
                <a:cs typeface="Open Sans"/>
                <a:sym typeface="Open Sans"/>
              </a:rPr>
              <a:t>New version of the Global Vendor List to build enhanced user-facing disclosures in CMP UIs is available at </a:t>
            </a:r>
            <a:r>
              <a:rPr lang="fr-FR" sz="1200" i="1" u="sng">
                <a:solidFill>
                  <a:schemeClr val="hlink"/>
                </a:solidFill>
                <a:latin typeface="Open Sans"/>
                <a:ea typeface="Open Sans"/>
                <a:cs typeface="Open Sans"/>
                <a:sym typeface="Open Sans"/>
                <a:hlinkClick r:id="rId4"/>
              </a:rPr>
              <a:t>https://vendor-list.consensu.org/v3/vendor-list.json</a:t>
            </a:r>
            <a:r>
              <a:rPr lang="fr-FR" sz="1200">
                <a:latin typeface="Open Sans"/>
                <a:ea typeface="Open Sans"/>
                <a:cs typeface="Open Sans"/>
                <a:sym typeface="Open Sans"/>
              </a:rPr>
              <a:t> (already published weekly as Vendors update their registrations)</a:t>
            </a:r>
            <a:endParaRPr sz="1200">
              <a:latin typeface="Open Sans"/>
              <a:ea typeface="Open Sans"/>
              <a:cs typeface="Open Sans"/>
              <a:sym typeface="Open Sans"/>
            </a:endParaRPr>
          </a:p>
          <a:p>
            <a:pPr marL="0" lvl="0" indent="0" algn="just" rtl="0">
              <a:lnSpc>
                <a:spcPct val="115000"/>
              </a:lnSpc>
              <a:spcBef>
                <a:spcPts val="0"/>
              </a:spcBef>
              <a:spcAft>
                <a:spcPts val="0"/>
              </a:spcAft>
              <a:buNone/>
            </a:pPr>
            <a:endParaRPr sz="1200">
              <a:latin typeface="Open Sans"/>
              <a:ea typeface="Open Sans"/>
              <a:cs typeface="Open Sans"/>
              <a:sym typeface="Open Sans"/>
            </a:endParaRPr>
          </a:p>
          <a:p>
            <a:pPr marL="457200" lvl="0" indent="-304800" algn="just" rtl="0">
              <a:lnSpc>
                <a:spcPct val="115000"/>
              </a:lnSpc>
              <a:spcBef>
                <a:spcPts val="0"/>
              </a:spcBef>
              <a:spcAft>
                <a:spcPts val="0"/>
              </a:spcAft>
              <a:buSzPts val="1200"/>
              <a:buFont typeface="Open Sans"/>
              <a:buChar char="-"/>
            </a:pPr>
            <a:r>
              <a:rPr lang="fr-FR" sz="1200">
                <a:latin typeface="Open Sans"/>
                <a:ea typeface="Open Sans"/>
                <a:cs typeface="Open Sans"/>
                <a:sym typeface="Open Sans"/>
              </a:rPr>
              <a:t>Existing version of the Global Vendor List will continue being published weekly until September 30th</a:t>
            </a:r>
            <a:endParaRPr sz="1200">
              <a:latin typeface="Open Sans"/>
              <a:ea typeface="Open Sans"/>
              <a:cs typeface="Open Sans"/>
              <a:sym typeface="Open Sans"/>
            </a:endParaRPr>
          </a:p>
          <a:p>
            <a:pPr marL="0" lvl="0" indent="0" algn="just" rtl="0">
              <a:spcBef>
                <a:spcPts val="0"/>
              </a:spcBef>
              <a:spcAft>
                <a:spcPts val="0"/>
              </a:spcAft>
              <a:buNone/>
            </a:pPr>
            <a:endParaRPr sz="1200">
              <a:latin typeface="Open Sans"/>
              <a:ea typeface="Open Sans"/>
              <a:cs typeface="Open Sans"/>
              <a:sym typeface="Open Sans"/>
            </a:endParaRPr>
          </a:p>
          <a:p>
            <a:pPr marL="457200" lvl="0" indent="-304800" algn="just" rtl="0">
              <a:spcBef>
                <a:spcPts val="0"/>
              </a:spcBef>
              <a:spcAft>
                <a:spcPts val="0"/>
              </a:spcAft>
              <a:buSzPts val="1200"/>
              <a:buFont typeface="Open Sans"/>
              <a:buChar char="-"/>
            </a:pPr>
            <a:r>
              <a:rPr lang="fr-FR" sz="1200">
                <a:latin typeface="Open Sans"/>
                <a:ea typeface="Open Sans"/>
                <a:cs typeface="Open Sans"/>
                <a:sym typeface="Open Sans"/>
              </a:rPr>
              <a:t>Reminder: Publishers using a CMP script hosted on a subdomain of consensu.org need to re-deploy their CMP script hosted on another domain (Publishers should reach out to their CMPs if they have questions) </a:t>
            </a:r>
            <a:endParaRPr sz="1200">
              <a:latin typeface="Open Sans"/>
              <a:ea typeface="Open Sans"/>
              <a:cs typeface="Open Sans"/>
              <a:sym typeface="Open Sans"/>
            </a:endParaRPr>
          </a:p>
        </p:txBody>
      </p:sp>
      <p:sp>
        <p:nvSpPr>
          <p:cNvPr id="116" name="Google Shape;116;p16"/>
          <p:cNvSpPr txBox="1"/>
          <p:nvPr/>
        </p:nvSpPr>
        <p:spPr>
          <a:xfrm>
            <a:off x="2772025" y="1964900"/>
            <a:ext cx="20880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sz="900" i="1">
                <a:solidFill>
                  <a:schemeClr val="dk1"/>
                </a:solidFill>
                <a:highlight>
                  <a:srgbClr val="FFFFFF"/>
                </a:highlight>
                <a:latin typeface="Roboto"/>
                <a:ea typeface="Roboto"/>
                <a:cs typeface="Roboto"/>
                <a:sym typeface="Roboto"/>
              </a:rPr>
              <a:t>Reminder: deadline for CMPs to stop hosting scripts on subdomains of consensu.org</a:t>
            </a:r>
            <a:endParaRPr sz="900" i="1">
              <a:solidFill>
                <a:schemeClr val="dk1"/>
              </a:solidFill>
              <a:latin typeface="Roboto"/>
              <a:ea typeface="Roboto"/>
              <a:cs typeface="Roboto"/>
              <a:sym typeface="Roboto"/>
            </a:endParaRPr>
          </a:p>
        </p:txBody>
      </p:sp>
      <p:sp>
        <p:nvSpPr>
          <p:cNvPr id="117" name="Google Shape;117;p16"/>
          <p:cNvSpPr/>
          <p:nvPr/>
        </p:nvSpPr>
        <p:spPr>
          <a:xfrm rot="5400000">
            <a:off x="3428575" y="1558700"/>
            <a:ext cx="774900" cy="37500"/>
          </a:xfrm>
          <a:prstGeom prst="rightArrow">
            <a:avLst>
              <a:gd name="adj1" fmla="val 50000"/>
              <a:gd name="adj2" fmla="val 50000"/>
            </a:avLst>
          </a:prstGeom>
          <a:solidFill>
            <a:srgbClr val="6D1AFE"/>
          </a:solidFill>
          <a:ln w="9525" cap="flat" cmpd="sng">
            <a:solidFill>
              <a:srgbClr val="6D1A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3224709" y="863325"/>
            <a:ext cx="1243200" cy="25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900">
                <a:latin typeface="Roboto"/>
                <a:ea typeface="Roboto"/>
                <a:cs typeface="Roboto"/>
                <a:sym typeface="Roboto"/>
              </a:rPr>
              <a:t>July 10th</a:t>
            </a:r>
            <a:endParaRPr sz="900" b="1">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17"/>
          <p:cNvSpPr txBox="1"/>
          <p:nvPr/>
        </p:nvSpPr>
        <p:spPr>
          <a:xfrm>
            <a:off x="2174150" y="1597425"/>
            <a:ext cx="6151200" cy="10020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1100"/>
              <a:buFont typeface="Arial"/>
              <a:buNone/>
            </a:pPr>
            <a:endParaRPr sz="2300" b="1">
              <a:solidFill>
                <a:schemeClr val="lt1"/>
              </a:solidFill>
              <a:latin typeface="Open Sans"/>
              <a:ea typeface="Open Sans"/>
              <a:cs typeface="Open Sans"/>
              <a:sym typeface="Open Sans"/>
            </a:endParaRPr>
          </a:p>
          <a:p>
            <a:pPr marL="0" lvl="0" indent="0" algn="l" rtl="0">
              <a:lnSpc>
                <a:spcPct val="150000"/>
              </a:lnSpc>
              <a:spcBef>
                <a:spcPts val="0"/>
              </a:spcBef>
              <a:spcAft>
                <a:spcPts val="0"/>
              </a:spcAft>
              <a:buClr>
                <a:schemeClr val="dk1"/>
              </a:buClr>
              <a:buSzPts val="1100"/>
              <a:buFont typeface="Arial"/>
              <a:buNone/>
            </a:pPr>
            <a:r>
              <a:rPr lang="fr-FR" sz="2300" b="1">
                <a:solidFill>
                  <a:schemeClr val="lt1"/>
                </a:solidFill>
                <a:latin typeface="Open Sans"/>
                <a:ea typeface="Open Sans"/>
                <a:cs typeface="Open Sans"/>
                <a:sym typeface="Open Sans"/>
              </a:rPr>
              <a:t>Main changes for Publishers</a:t>
            </a:r>
            <a:endParaRPr sz="2300" b="1">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2300"/>
              <a:buFont typeface="Open Sans"/>
              <a:buNone/>
            </a:pPr>
            <a:endParaRPr sz="2300" b="1">
              <a:solidFill>
                <a:srgbClr val="FFFFF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18"/>
          <p:cNvSpPr txBox="1"/>
          <p:nvPr/>
        </p:nvSpPr>
        <p:spPr>
          <a:xfrm>
            <a:off x="278100" y="838900"/>
            <a:ext cx="8551500" cy="3343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FR" sz="1200">
                <a:solidFill>
                  <a:schemeClr val="dk1"/>
                </a:solidFill>
                <a:latin typeface="Open Sans"/>
                <a:ea typeface="Open Sans"/>
                <a:cs typeface="Open Sans"/>
                <a:sym typeface="Open Sans"/>
              </a:rPr>
              <a:t>The TCF Policies have been amended to remove “legitimate interest” as an acceptable legal basis for:</a:t>
            </a: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Purpose 3: </a:t>
            </a:r>
            <a:r>
              <a:rPr lang="fr-FR" sz="1200">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Create profiles for personalised advertising</a:t>
            </a: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Purpose 4: </a:t>
            </a:r>
            <a:r>
              <a:rPr lang="fr-FR" sz="12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Use profiles to select personalised advertising</a:t>
            </a: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Purpose 5: </a:t>
            </a:r>
            <a:r>
              <a:rPr lang="fr-FR" sz="12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Create profiles to personalise content</a:t>
            </a: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Purpose 6: </a:t>
            </a:r>
            <a:r>
              <a:rPr lang="fr-FR" sz="1200">
                <a:solidFill>
                  <a:schemeClr val="dk1"/>
                </a:solidFill>
                <a:uFill>
                  <a:noFill/>
                </a:u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Use profiles to select personalised content</a:t>
            </a:r>
            <a:r>
              <a:rPr lang="fr-FR"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fr-FR" sz="1200">
                <a:solidFill>
                  <a:schemeClr val="dk1"/>
                </a:solidFill>
                <a:latin typeface="Open Sans"/>
                <a:ea typeface="Open Sans"/>
                <a:cs typeface="Open Sans"/>
                <a:sym typeface="Open Sans"/>
              </a:rPr>
              <a:t>When updating their registrations to meet the new requirements of TCF v2.2, Vendors will no longer be able to declare reliance on Legitimate Interest for these purposes.</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Publishers currently applying </a:t>
            </a:r>
            <a:r>
              <a:rPr lang="fr-FR" sz="1200" u="sng">
                <a:solidFill>
                  <a:schemeClr val="dk1"/>
                </a:solidFill>
                <a:latin typeface="Open Sans"/>
                <a:ea typeface="Open Sans"/>
                <a:cs typeface="Open Sans"/>
                <a:sym typeface="Open Sans"/>
              </a:rPr>
              <a:t>restrictions</a:t>
            </a:r>
            <a:r>
              <a:rPr lang="fr-FR" sz="1200">
                <a:solidFill>
                  <a:schemeClr val="dk1"/>
                </a:solidFill>
                <a:latin typeface="Open Sans"/>
                <a:ea typeface="Open Sans"/>
                <a:cs typeface="Open Sans"/>
                <a:sym typeface="Open Sans"/>
              </a:rPr>
              <a:t> (consent overrides) to require Vendors to rely on consent for these purposes will no longer need to do so in TCF v2.2.</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Publishers are free to rely on their legitimate interests for the data processing purposes </a:t>
            </a:r>
            <a:r>
              <a:rPr lang="fr-FR" sz="1200" u="sng">
                <a:solidFill>
                  <a:schemeClr val="dk1"/>
                </a:solidFill>
                <a:latin typeface="Open Sans"/>
                <a:ea typeface="Open Sans"/>
                <a:cs typeface="Open Sans"/>
                <a:sym typeface="Open Sans"/>
              </a:rPr>
              <a:t>they</a:t>
            </a:r>
            <a:r>
              <a:rPr lang="fr-FR" sz="1200">
                <a:solidFill>
                  <a:schemeClr val="dk1"/>
                </a:solidFill>
                <a:latin typeface="Open Sans"/>
                <a:ea typeface="Open Sans"/>
                <a:cs typeface="Open Sans"/>
                <a:sym typeface="Open Sans"/>
              </a:rPr>
              <a:t> pursue as a data controller (e.g. personalisation of content) as this is not covered by the TCF Policies.</a:t>
            </a:r>
            <a:endParaRPr sz="1200">
              <a:solidFill>
                <a:schemeClr val="dk1"/>
              </a:solidFill>
              <a:latin typeface="Open Sans"/>
              <a:ea typeface="Open Sans"/>
              <a:cs typeface="Open Sans"/>
              <a:sym typeface="Open Sans"/>
            </a:endParaRPr>
          </a:p>
        </p:txBody>
      </p:sp>
      <p:sp>
        <p:nvSpPr>
          <p:cNvPr id="130" name="Google Shape;130;p18"/>
          <p:cNvSpPr txBox="1"/>
          <p:nvPr/>
        </p:nvSpPr>
        <p:spPr>
          <a:xfrm>
            <a:off x="278097" y="164175"/>
            <a:ext cx="8551500" cy="3636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1900"/>
              <a:buFont typeface="Arial"/>
              <a:buNone/>
            </a:pPr>
            <a:r>
              <a:rPr lang="fr-FR" sz="2200" b="1">
                <a:solidFill>
                  <a:srgbClr val="8240FF"/>
                </a:solidFill>
                <a:latin typeface="Open Sans"/>
                <a:ea typeface="Open Sans"/>
                <a:cs typeface="Open Sans"/>
                <a:sym typeface="Open Sans"/>
              </a:rPr>
              <a:t>1. Removal of LI for Purposes 3, 4, 5 and 6</a:t>
            </a:r>
            <a:endParaRPr sz="2300" b="1">
              <a:solidFill>
                <a:srgbClr val="8240F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19"/>
          <p:cNvSpPr txBox="1"/>
          <p:nvPr/>
        </p:nvSpPr>
        <p:spPr>
          <a:xfrm>
            <a:off x="278100" y="838900"/>
            <a:ext cx="8551500" cy="2918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FR" sz="1200">
                <a:solidFill>
                  <a:schemeClr val="dk1"/>
                </a:solidFill>
                <a:latin typeface="Open Sans"/>
                <a:ea typeface="Open Sans"/>
                <a:cs typeface="Open Sans"/>
                <a:sym typeface="Open Sans"/>
              </a:rPr>
              <a:t>- New Purpose 11 (Use limited data to select content) is equivalent to the ad-related Purpose 2 (Use limited data to select advertising). </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fr-FR" sz="1200">
                <a:solidFill>
                  <a:schemeClr val="dk1"/>
                </a:solidFill>
                <a:latin typeface="Open Sans"/>
                <a:ea typeface="Open Sans"/>
                <a:cs typeface="Open Sans"/>
                <a:sym typeface="Open Sans"/>
              </a:rPr>
              <a:t>- This purpose is intended to cover processing activities such as the selection and delivery of non-advertising content based on real-time data (e.g. information about the page content or non-precise geolocation data), and controlling the frequency or order in which content is presented to a user. </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fr-FR" sz="1200">
                <a:solidFill>
                  <a:schemeClr val="dk1"/>
                </a:solidFill>
                <a:latin typeface="Open Sans"/>
                <a:ea typeface="Open Sans"/>
                <a:cs typeface="Open Sans"/>
                <a:sym typeface="Open Sans"/>
              </a:rPr>
              <a:t>-   It does not cover the creation or use of profiles to select personalised content.</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fr-FR" sz="1200">
                <a:solidFill>
                  <a:schemeClr val="dk1"/>
                </a:solidFill>
                <a:latin typeface="Open Sans"/>
                <a:ea typeface="Open Sans"/>
                <a:cs typeface="Open Sans"/>
                <a:sym typeface="Open Sans"/>
              </a:rPr>
              <a:t>- Pu</a:t>
            </a:r>
            <a:r>
              <a:rPr lang="fr-FR" sz="1200">
                <a:solidFill>
                  <a:srgbClr val="222222"/>
                </a:solidFill>
                <a:latin typeface="Open Sans"/>
                <a:ea typeface="Open Sans"/>
                <a:cs typeface="Open Sans"/>
                <a:sym typeface="Open Sans"/>
              </a:rPr>
              <a:t>blishers should c</a:t>
            </a:r>
            <a:r>
              <a:rPr lang="fr-FR" sz="1200">
                <a:solidFill>
                  <a:srgbClr val="222222"/>
                </a:solidFill>
                <a:highlight>
                  <a:srgbClr val="FFFFFF"/>
                </a:highlight>
                <a:latin typeface="Open Sans"/>
                <a:ea typeface="Open Sans"/>
                <a:cs typeface="Open Sans"/>
                <a:sym typeface="Open Sans"/>
              </a:rPr>
              <a:t>heck with Vendor-partners they work with if they declare this purpose in case that Vendor-partners make content selection and personnalisation. </a:t>
            </a:r>
            <a:endParaRPr sz="1200">
              <a:solidFill>
                <a:srgbClr val="222222"/>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p:txBody>
      </p:sp>
      <p:sp>
        <p:nvSpPr>
          <p:cNvPr id="137" name="Google Shape;137;p19"/>
          <p:cNvSpPr txBox="1"/>
          <p:nvPr/>
        </p:nvSpPr>
        <p:spPr>
          <a:xfrm>
            <a:off x="278097" y="164175"/>
            <a:ext cx="8551500" cy="3636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1900"/>
              <a:buFont typeface="Arial"/>
              <a:buNone/>
            </a:pPr>
            <a:r>
              <a:rPr lang="fr-FR" sz="2200" b="1">
                <a:solidFill>
                  <a:srgbClr val="8240FF"/>
                </a:solidFill>
                <a:latin typeface="Open Sans"/>
                <a:ea typeface="Open Sans"/>
                <a:cs typeface="Open Sans"/>
                <a:sym typeface="Open Sans"/>
              </a:rPr>
              <a:t>2. New Purpose 11</a:t>
            </a:r>
            <a:endParaRPr sz="2300" b="1">
              <a:solidFill>
                <a:srgbClr val="8240F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0"/>
          <p:cNvSpPr txBox="1"/>
          <p:nvPr/>
        </p:nvSpPr>
        <p:spPr>
          <a:xfrm>
            <a:off x="278097" y="164175"/>
            <a:ext cx="8551500" cy="3636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900"/>
              <a:buFont typeface="Arial"/>
              <a:buNone/>
            </a:pPr>
            <a:r>
              <a:rPr lang="fr-FR" sz="2300" b="1">
                <a:solidFill>
                  <a:srgbClr val="8240FF"/>
                </a:solidFill>
                <a:latin typeface="Open Sans"/>
                <a:ea typeface="Open Sans"/>
                <a:cs typeface="Open Sans"/>
                <a:sym typeface="Open Sans"/>
              </a:rPr>
              <a:t>3. Improvements to existing user-facing standard texts</a:t>
            </a:r>
            <a:endParaRPr sz="2300" b="1" i="0" u="none" strike="noStrike" cap="none">
              <a:solidFill>
                <a:srgbClr val="8240FF"/>
              </a:solidFill>
              <a:latin typeface="Open Sans"/>
              <a:ea typeface="Open Sans"/>
              <a:cs typeface="Open Sans"/>
              <a:sym typeface="Open Sans"/>
            </a:endParaRPr>
          </a:p>
        </p:txBody>
      </p:sp>
      <p:sp>
        <p:nvSpPr>
          <p:cNvPr id="144" name="Google Shape;144;p20"/>
          <p:cNvSpPr txBox="1"/>
          <p:nvPr/>
        </p:nvSpPr>
        <p:spPr>
          <a:xfrm>
            <a:off x="278100" y="838900"/>
            <a:ext cx="8551500" cy="3307800"/>
          </a:xfrm>
          <a:prstGeom prst="rect">
            <a:avLst/>
          </a:prstGeom>
          <a:noFill/>
          <a:ln>
            <a:noFill/>
          </a:ln>
        </p:spPr>
        <p:txBody>
          <a:bodyPr spcFirstLastPara="1" wrap="square" lIns="91425" tIns="91425" rIns="91425" bIns="91425" anchor="t" anchorCtr="0">
            <a:spAutoFit/>
          </a:bodyPr>
          <a:lstStyle/>
          <a:p>
            <a:pPr marL="457200" lvl="0" indent="-304800" algn="just" rtl="0">
              <a:lnSpc>
                <a:spcPct val="115000"/>
              </a:lnSpc>
              <a:spcBef>
                <a:spcPts val="0"/>
              </a:spcBef>
              <a:spcAft>
                <a:spcPts val="0"/>
              </a:spcAft>
              <a:buClr>
                <a:schemeClr val="dk1"/>
              </a:buClr>
              <a:buSzPts val="1200"/>
              <a:buFont typeface="Open Sans"/>
              <a:buChar char="-"/>
            </a:pPr>
            <a:r>
              <a:rPr lang="fr-FR" sz="1200" u="sng">
                <a:solidFill>
                  <a:schemeClr val="dk1"/>
                </a:solidFill>
                <a:latin typeface="Open Sans"/>
                <a:ea typeface="Open Sans"/>
                <a:cs typeface="Open Sans"/>
                <a:sym typeface="Open Sans"/>
              </a:rPr>
              <a:t>New names</a:t>
            </a:r>
            <a:r>
              <a:rPr lang="fr-FR" sz="1200">
                <a:solidFill>
                  <a:schemeClr val="dk1"/>
                </a:solidFill>
                <a:latin typeface="Open Sans"/>
                <a:ea typeface="Open Sans"/>
                <a:cs typeface="Open Sans"/>
                <a:sym typeface="Open Sans"/>
              </a:rPr>
              <a:t> for the TCF purposes &amp; features</a:t>
            </a: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Removal of the “legal texts”, replaced by </a:t>
            </a:r>
            <a:r>
              <a:rPr lang="fr-FR" sz="1200" u="sng">
                <a:solidFill>
                  <a:schemeClr val="dk1"/>
                </a:solidFill>
                <a:latin typeface="Open Sans"/>
                <a:ea typeface="Open Sans"/>
                <a:cs typeface="Open Sans"/>
                <a:sym typeface="Open Sans"/>
              </a:rPr>
              <a:t>new and more detailed user-friendly descriptions</a:t>
            </a:r>
            <a:endParaRPr sz="1200" u="sng">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Creation of </a:t>
            </a:r>
            <a:r>
              <a:rPr lang="fr-FR" sz="1200" u="sng">
                <a:solidFill>
                  <a:schemeClr val="dk1"/>
                </a:solidFill>
                <a:latin typeface="Open Sans"/>
                <a:ea typeface="Open Sans"/>
                <a:cs typeface="Open Sans"/>
                <a:sym typeface="Open Sans"/>
              </a:rPr>
              <a:t>illustrations that should be made available to end-users on a secondary layer of the CMP UI</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000" b="1">
              <a:solidFill>
                <a:schemeClr val="dk1"/>
              </a:solidFill>
              <a:latin typeface="Open Sans"/>
              <a:ea typeface="Open Sans"/>
              <a:cs typeface="Open Sans"/>
              <a:sym typeface="Open Sans"/>
            </a:endParaRPr>
          </a:p>
          <a:p>
            <a:pPr marL="0" marR="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fr-FR" sz="1200">
                <a:solidFill>
                  <a:schemeClr val="dk1"/>
                </a:solidFill>
                <a:latin typeface="Open Sans"/>
                <a:ea typeface="Open Sans"/>
                <a:cs typeface="Open Sans"/>
                <a:sym typeface="Open Sans"/>
              </a:rPr>
              <a:t>The TCF Policies provide publishers with flexibility to modify/supplement standard illustrations under certain conditions - including the requirement to flag such change in the TC String (UseNonStandardStacks field has been expanded and renamed UseNonStandardTexts)</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Publishers are advised to check with their Vendor-partners prior to using custom illustrations to ensure they are considered adequate and won’t result in Vendors refusing to work with them</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IAB Europe will put in place a process for publishers to suggest new illustrations to be standardised and added to the TCF Policies progressively.</a:t>
            </a:r>
            <a:endParaRPr sz="12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1431</Words>
  <Application>Microsoft Macintosh PowerPoint</Application>
  <PresentationFormat>On-screen Show (16:9)</PresentationFormat>
  <Paragraphs>127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Open Sans</vt:lpstr>
      <vt:lpstr>Roboto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Amy Mazzola</cp:lastModifiedBy>
  <cp:revision>1</cp:revision>
  <dcterms:modified xsi:type="dcterms:W3CDTF">2023-06-13T08:51:03Z</dcterms:modified>
</cp:coreProperties>
</file>